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68" r:id="rId9"/>
    <p:sldId id="270" r:id="rId10"/>
    <p:sldId id="269" r:id="rId11"/>
    <p:sldId id="272"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95748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1017558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3225891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119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2653474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137751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223415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3891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284498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1425654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2138E90-E1BE-4DF5-BE58-8B6995ED4F41}" type="datetimeFigureOut">
              <a:rPr kumimoji="1" lang="ja-JP" altLang="en-US" smtClean="0"/>
              <a:t>2017/6/1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656878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138E90-E1BE-4DF5-BE58-8B6995ED4F41}" type="datetimeFigureOut">
              <a:rPr kumimoji="1" lang="ja-JP" altLang="en-US" smtClean="0"/>
              <a:t>2017/6/1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96E378-3261-44D6-9151-FCAF58A9CF29}" type="slidenum">
              <a:rPr kumimoji="1" lang="ja-JP" altLang="en-US" smtClean="0"/>
              <a:t>‹#›</a:t>
            </a:fld>
            <a:endParaRPr kumimoji="1" lang="ja-JP" altLang="en-US"/>
          </a:p>
        </p:txBody>
      </p:sp>
    </p:spTree>
    <p:extLst>
      <p:ext uri="{BB962C8B-B14F-4D97-AF65-F5344CB8AC3E}">
        <p14:creationId xmlns:p14="http://schemas.microsoft.com/office/powerpoint/2010/main" val="252304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7730" y="993573"/>
            <a:ext cx="11191739" cy="3552669"/>
          </a:xfrm>
        </p:spPr>
        <p:txBody>
          <a:bodyPr>
            <a:normAutofit/>
          </a:bodyPr>
          <a:lstStyle/>
          <a:p>
            <a:r>
              <a:rPr lang="en-US" altLang="ja-JP" sz="4500" dirty="0" smtClean="0"/>
              <a:t>2018</a:t>
            </a:r>
            <a:r>
              <a:rPr lang="ja-JP" altLang="en-US" sz="4500" dirty="0" smtClean="0"/>
              <a:t>年度開始　機構認定研修プログラム</a:t>
            </a:r>
            <a:r>
              <a:rPr lang="en-US" altLang="ja-JP" sz="4500" dirty="0" smtClean="0"/>
              <a:t/>
            </a:r>
            <a:br>
              <a:rPr lang="en-US" altLang="ja-JP" sz="4500" dirty="0" smtClean="0"/>
            </a:br>
            <a:r>
              <a:rPr lang="ja-JP" altLang="en-US" sz="4500" dirty="0" smtClean="0"/>
              <a:t>の変更点</a:t>
            </a:r>
            <a:r>
              <a:rPr lang="en-US" altLang="ja-JP" sz="4500" dirty="0" smtClean="0"/>
              <a:t/>
            </a:r>
            <a:br>
              <a:rPr lang="en-US" altLang="ja-JP" sz="4500" dirty="0" smtClean="0"/>
            </a:br>
            <a:r>
              <a:rPr lang="en-US" altLang="ja-JP" sz="4500" dirty="0" smtClean="0"/>
              <a:t>2017/06/01</a:t>
            </a:r>
            <a:endParaRPr kumimoji="1" lang="ja-JP" altLang="en-US" sz="4500" dirty="0"/>
          </a:p>
        </p:txBody>
      </p:sp>
    </p:spTree>
    <p:extLst>
      <p:ext uri="{BB962C8B-B14F-4D97-AF65-F5344CB8AC3E}">
        <p14:creationId xmlns:p14="http://schemas.microsoft.com/office/powerpoint/2010/main" val="40999694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lstStyle/>
          <a:p>
            <a:r>
              <a:rPr lang="ja-JP" altLang="en-US" dirty="0" smtClean="0"/>
              <a:t>専門研修指導医について</a:t>
            </a:r>
            <a:endParaRPr kumimoji="1" lang="ja-JP" altLang="en-US" dirty="0"/>
          </a:p>
        </p:txBody>
      </p:sp>
      <p:sp>
        <p:nvSpPr>
          <p:cNvPr id="6" name="コンテンツ プレースホルダー 5"/>
          <p:cNvSpPr>
            <a:spLocks noGrp="1"/>
          </p:cNvSpPr>
          <p:nvPr>
            <p:ph sz="quarter" idx="4"/>
          </p:nvPr>
        </p:nvSpPr>
        <p:spPr>
          <a:xfrm>
            <a:off x="839788" y="1532586"/>
            <a:ext cx="10326195" cy="4129043"/>
          </a:xfrm>
        </p:spPr>
        <p:txBody>
          <a:bodyPr>
            <a:noAutofit/>
          </a:bodyPr>
          <a:lstStyle/>
          <a:p>
            <a:pPr marL="0" indent="0">
              <a:buNone/>
            </a:pPr>
            <a:r>
              <a:rPr lang="ja-JP" altLang="en-US" sz="2200" dirty="0" smtClean="0"/>
              <a:t>整備基準</a:t>
            </a:r>
            <a:r>
              <a:rPr lang="en-US" altLang="ja-JP" sz="2200" dirty="0" smtClean="0"/>
              <a:t>36</a:t>
            </a:r>
            <a:r>
              <a:rPr lang="ja-JP" altLang="en-US" sz="2200" dirty="0" smtClean="0"/>
              <a:t>：　　</a:t>
            </a:r>
            <a:endParaRPr lang="en-US" altLang="ja-JP" sz="2200" dirty="0" smtClean="0"/>
          </a:p>
          <a:p>
            <a:pPr marL="0" indent="0">
              <a:buNone/>
            </a:pPr>
            <a:r>
              <a:rPr lang="ja-JP" altLang="en-US" sz="2200" dirty="0" smtClean="0"/>
              <a:t>　専門研修指導医とは，麻酔科専門医の資格を持ち，十分な診療経験を有し，かつ専攻医への教育指導を適切に行える能力を持つ者である．麻酔科専門医としての資格更新を１回以上行う，またはそれと同等と考えられる実績を積んでいることが要求される．具体的には，専門医の資格更新を行っていない者に対しては，麻酔科領域研修委員会の指定する教育に関する講習会を受講していることが求められる．</a:t>
            </a:r>
          </a:p>
          <a:p>
            <a:pPr marL="0" indent="0">
              <a:buNone/>
            </a:pPr>
            <a:r>
              <a:rPr lang="ja-JP" altLang="en-US" sz="2200" dirty="0" smtClean="0"/>
              <a:t>また，専門研修指導医は麻酔科研修プログラムに所属していると認められるには、プログラム内で週３日以上麻酔および麻酔科関連領域の業務に従事していることが必要となる．複数のプログラムに関わっている場合には，その業務量により人数が案分される．</a:t>
            </a:r>
            <a:endParaRPr lang="en-US" altLang="ja-JP" sz="2200" dirty="0" smtClean="0"/>
          </a:p>
          <a:p>
            <a:pPr marL="0" indent="0">
              <a:buNone/>
            </a:pPr>
            <a:r>
              <a:rPr kumimoji="1" lang="ja-JP" altLang="en-US" sz="2200" dirty="0"/>
              <a:t>　</a:t>
            </a:r>
            <a:r>
              <a:rPr lang="ja-JP" altLang="en-US" sz="2200" dirty="0" smtClean="0"/>
              <a:t>今年度の申請では，</a:t>
            </a:r>
            <a:r>
              <a:rPr lang="ja-JP" altLang="en-US" sz="2200" dirty="0"/>
              <a:t>学会</a:t>
            </a:r>
            <a:r>
              <a:rPr lang="ja-JP" altLang="en-US" sz="2200" dirty="0" smtClean="0"/>
              <a:t>専門医を</a:t>
            </a:r>
            <a:r>
              <a:rPr lang="en-US" altLang="ja-JP" sz="2200" dirty="0" smtClean="0"/>
              <a:t>1</a:t>
            </a:r>
            <a:r>
              <a:rPr lang="ja-JP" altLang="en-US" sz="2200" dirty="0" smtClean="0"/>
              <a:t>回以上更新しているもの、または学会指導医を専門研修指導医と読み替える．</a:t>
            </a:r>
            <a:endParaRPr kumimoji="1" lang="ja-JP" altLang="en-US" sz="1500" dirty="0"/>
          </a:p>
        </p:txBody>
      </p:sp>
    </p:spTree>
    <p:extLst>
      <p:ext uri="{BB962C8B-B14F-4D97-AF65-F5344CB8AC3E}">
        <p14:creationId xmlns:p14="http://schemas.microsoft.com/office/powerpoint/2010/main" val="3484697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lstStyle/>
          <a:p>
            <a:r>
              <a:rPr lang="ja-JP" altLang="en-US" dirty="0" smtClean="0"/>
              <a:t>専攻医の採用について</a:t>
            </a:r>
            <a:endParaRPr kumimoji="1" lang="ja-JP" altLang="en-US" dirty="0"/>
          </a:p>
        </p:txBody>
      </p:sp>
      <p:sp>
        <p:nvSpPr>
          <p:cNvPr id="6" name="コンテンツ プレースホルダー 5"/>
          <p:cNvSpPr>
            <a:spLocks noGrp="1"/>
          </p:cNvSpPr>
          <p:nvPr>
            <p:ph sz="quarter" idx="4"/>
          </p:nvPr>
        </p:nvSpPr>
        <p:spPr>
          <a:xfrm>
            <a:off x="736757" y="1532586"/>
            <a:ext cx="10326195" cy="4129043"/>
          </a:xfrm>
        </p:spPr>
        <p:txBody>
          <a:bodyPr>
            <a:noAutofit/>
          </a:bodyPr>
          <a:lstStyle/>
          <a:p>
            <a:pPr>
              <a:spcBef>
                <a:spcPct val="0"/>
              </a:spcBef>
              <a:buNone/>
            </a:pPr>
            <a:r>
              <a:rPr lang="ja-JP" altLang="en-US" sz="3000" dirty="0" smtClean="0">
                <a:solidFill>
                  <a:srgbClr val="FF0000"/>
                </a:solidFill>
                <a:latin typeface="ＭＳ Ｐゴシック" panose="020B0600070205080204" pitchFamily="50" charset="-128"/>
              </a:rPr>
              <a:t>　麻酔</a:t>
            </a:r>
            <a:r>
              <a:rPr lang="ja-JP" altLang="en-US" sz="3000" dirty="0">
                <a:solidFill>
                  <a:srgbClr val="FF0000"/>
                </a:solidFill>
                <a:latin typeface="ＭＳ Ｐゴシック" panose="020B0600070205080204" pitchFamily="50" charset="-128"/>
              </a:rPr>
              <a:t>領域の採用数は東京・神奈川・愛知・大阪・福岡の</a:t>
            </a:r>
            <a:r>
              <a:rPr lang="en-US" altLang="ja-JP" sz="3000" dirty="0">
                <a:solidFill>
                  <a:srgbClr val="FF0000"/>
                </a:solidFill>
                <a:latin typeface="ＭＳ Ｐゴシック" panose="020B0600070205080204" pitchFamily="50" charset="-128"/>
              </a:rPr>
              <a:t>5</a:t>
            </a:r>
            <a:r>
              <a:rPr lang="ja-JP" altLang="en-US" sz="3000" dirty="0" smtClean="0">
                <a:solidFill>
                  <a:srgbClr val="FF0000"/>
                </a:solidFill>
                <a:latin typeface="ＭＳ Ｐゴシック" panose="020B0600070205080204" pitchFamily="50" charset="-128"/>
              </a:rPr>
              <a:t>都市の合計が過去</a:t>
            </a:r>
            <a:r>
              <a:rPr lang="en-US" altLang="ja-JP" sz="3000" dirty="0">
                <a:solidFill>
                  <a:srgbClr val="FF0000"/>
                </a:solidFill>
                <a:latin typeface="ＭＳ Ｐゴシック" panose="020B0600070205080204" pitchFamily="50" charset="-128"/>
              </a:rPr>
              <a:t>3</a:t>
            </a:r>
            <a:r>
              <a:rPr lang="ja-JP" altLang="en-US" sz="3000" dirty="0">
                <a:solidFill>
                  <a:srgbClr val="FF0000"/>
                </a:solidFill>
                <a:latin typeface="ＭＳ Ｐゴシック" panose="020B0600070205080204" pitchFamily="50" charset="-128"/>
              </a:rPr>
              <a:t>年間の実績の平均を超えないこと。</a:t>
            </a:r>
            <a:endParaRPr lang="en-US" altLang="ja-JP" sz="3000" dirty="0">
              <a:solidFill>
                <a:srgbClr val="FF0000"/>
              </a:solidFill>
              <a:latin typeface="ＭＳ Ｐゴシック" panose="020B0600070205080204" pitchFamily="50" charset="-128"/>
            </a:endParaRPr>
          </a:p>
          <a:p>
            <a:pPr>
              <a:spcBef>
                <a:spcPct val="0"/>
              </a:spcBef>
              <a:buNone/>
            </a:pPr>
            <a:endParaRPr lang="en-US" altLang="ja-JP" sz="3000" dirty="0" smtClean="0">
              <a:solidFill>
                <a:srgbClr val="FF0000"/>
              </a:solidFill>
              <a:latin typeface="ＭＳ Ｐゴシック" panose="020B0600070205080204" pitchFamily="50" charset="-128"/>
            </a:endParaRPr>
          </a:p>
          <a:p>
            <a:pPr>
              <a:spcBef>
                <a:spcPct val="0"/>
              </a:spcBef>
              <a:buNone/>
            </a:pPr>
            <a:r>
              <a:rPr lang="en-US" altLang="ja-JP" sz="3000" dirty="0" smtClean="0">
                <a:solidFill>
                  <a:srgbClr val="FF0000"/>
                </a:solidFill>
                <a:latin typeface="ＭＳ Ｐゴシック" panose="020B0600070205080204" pitchFamily="50" charset="-128"/>
              </a:rPr>
              <a:t>※</a:t>
            </a:r>
            <a:r>
              <a:rPr lang="ja-JP" altLang="en-US" sz="3000" dirty="0">
                <a:solidFill>
                  <a:srgbClr val="FF0000"/>
                </a:solidFill>
                <a:latin typeface="ＭＳ Ｐゴシック" panose="020B0600070205080204" pitchFamily="50" charset="-128"/>
              </a:rPr>
              <a:t>ただし，他府県、地域医療への派遣等の理由が明確になっている場合、その旨を機構に申請し、審議と</a:t>
            </a:r>
            <a:r>
              <a:rPr lang="ja-JP" altLang="en-US" sz="3000" dirty="0" smtClean="0">
                <a:solidFill>
                  <a:srgbClr val="FF0000"/>
                </a:solidFill>
                <a:latin typeface="ＭＳ Ｐゴシック" panose="020B0600070205080204" pitchFamily="50" charset="-128"/>
              </a:rPr>
              <a:t>なる</a:t>
            </a:r>
            <a:r>
              <a:rPr lang="ja-JP" altLang="en-US" sz="3000" dirty="0" smtClean="0">
                <a:solidFill>
                  <a:srgbClr val="FF0000"/>
                </a:solidFill>
                <a:latin typeface="ＭＳ Ｐゴシック" panose="020B0600070205080204" pitchFamily="50" charset="-128"/>
              </a:rPr>
              <a:t>。</a:t>
            </a:r>
            <a:endParaRPr lang="en-US" altLang="ja-JP" sz="3000" dirty="0" smtClean="0">
              <a:solidFill>
                <a:srgbClr val="FF0000"/>
              </a:solidFill>
              <a:latin typeface="ＭＳ Ｐゴシック" panose="020B0600070205080204" pitchFamily="50" charset="-128"/>
            </a:endParaRPr>
          </a:p>
          <a:p>
            <a:pPr>
              <a:spcBef>
                <a:spcPct val="0"/>
              </a:spcBef>
              <a:buNone/>
            </a:pPr>
            <a:endParaRPr lang="en-US" altLang="ja-JP" sz="3000" dirty="0">
              <a:solidFill>
                <a:srgbClr val="FF0000"/>
              </a:solidFill>
              <a:latin typeface="ＭＳ Ｐゴシック" panose="020B0600070205080204" pitchFamily="50" charset="-128"/>
            </a:endParaRPr>
          </a:p>
          <a:p>
            <a:pPr>
              <a:spcBef>
                <a:spcPct val="0"/>
              </a:spcBef>
              <a:buNone/>
            </a:pPr>
            <a:r>
              <a:rPr lang="ja-JP" altLang="en-US" sz="3000" dirty="0" smtClean="0">
                <a:solidFill>
                  <a:srgbClr val="FF0000"/>
                </a:solidFill>
                <a:latin typeface="ＭＳ Ｐゴシック" panose="020B0600070205080204" pitchFamily="50" charset="-128"/>
              </a:rPr>
              <a:t>具体的な方法について</a:t>
            </a:r>
            <a:r>
              <a:rPr lang="ja-JP" altLang="en-US" sz="3000" smtClean="0">
                <a:solidFill>
                  <a:srgbClr val="FF0000"/>
                </a:solidFill>
                <a:latin typeface="ＭＳ Ｐゴシック" panose="020B0600070205080204" pitchFamily="50" charset="-128"/>
              </a:rPr>
              <a:t>は、現在調整中のため、申請にあたっては現実的な定員数の設定をお願いします。</a:t>
            </a:r>
            <a:endParaRPr lang="en-US" altLang="ja-JP" sz="3000" dirty="0">
              <a:solidFill>
                <a:srgbClr val="FF0000"/>
              </a:solidFill>
              <a:latin typeface="ＭＳ Ｐゴシック" panose="020B0600070205080204" pitchFamily="50" charset="-128"/>
            </a:endParaRPr>
          </a:p>
        </p:txBody>
      </p:sp>
    </p:spTree>
    <p:extLst>
      <p:ext uri="{BB962C8B-B14F-4D97-AF65-F5344CB8AC3E}">
        <p14:creationId xmlns:p14="http://schemas.microsoft.com/office/powerpoint/2010/main" val="1003814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normAutofit/>
          </a:bodyPr>
          <a:lstStyle/>
          <a:p>
            <a:r>
              <a:rPr lang="ja-JP" altLang="en-US" dirty="0" smtClean="0"/>
              <a:t>認定審査機関の違い　</a:t>
            </a:r>
            <a:r>
              <a:rPr lang="en-US" altLang="ja-JP" dirty="0" smtClean="0"/>
              <a:t>※</a:t>
            </a:r>
            <a:r>
              <a:rPr lang="ja-JP" altLang="en-US" dirty="0" smtClean="0"/>
              <a:t>赤字が変更点</a:t>
            </a:r>
            <a:endParaRPr kumimoji="1" lang="ja-JP" altLang="en-US" dirty="0"/>
          </a:p>
        </p:txBody>
      </p:sp>
      <p:sp>
        <p:nvSpPr>
          <p:cNvPr id="5" name="テキスト プレースホルダー 4"/>
          <p:cNvSpPr>
            <a:spLocks noGrp="1"/>
          </p:cNvSpPr>
          <p:nvPr>
            <p:ph type="body" sz="quarter" idx="3"/>
          </p:nvPr>
        </p:nvSpPr>
        <p:spPr>
          <a:xfrm>
            <a:off x="839788" y="1581116"/>
            <a:ext cx="5183188" cy="479504"/>
          </a:xfrm>
        </p:spPr>
        <p:txBody>
          <a:bodyPr/>
          <a:lstStyle/>
          <a:p>
            <a:r>
              <a:rPr kumimoji="1" lang="en-US" altLang="ja-JP" dirty="0" smtClean="0"/>
              <a:t>2017</a:t>
            </a:r>
            <a:r>
              <a:rPr kumimoji="1" lang="ja-JP" altLang="en-US" dirty="0" smtClean="0"/>
              <a:t>年度　</a:t>
            </a:r>
            <a:endParaRPr kumimoji="1" lang="ja-JP" altLang="en-US" dirty="0"/>
          </a:p>
        </p:txBody>
      </p:sp>
      <p:sp>
        <p:nvSpPr>
          <p:cNvPr id="6" name="コンテンツ プレースホルダー 5"/>
          <p:cNvSpPr>
            <a:spLocks noGrp="1"/>
          </p:cNvSpPr>
          <p:nvPr>
            <p:ph sz="quarter" idx="4"/>
          </p:nvPr>
        </p:nvSpPr>
        <p:spPr>
          <a:xfrm>
            <a:off x="839788" y="2185166"/>
            <a:ext cx="5183188" cy="4129043"/>
          </a:xfrm>
        </p:spPr>
        <p:txBody>
          <a:bodyPr>
            <a:normAutofit lnSpcReduction="10000"/>
          </a:bodyPr>
          <a:lstStyle/>
          <a:p>
            <a:pPr marL="0" indent="0">
              <a:buNone/>
            </a:pPr>
            <a:r>
              <a:rPr lang="ja-JP" altLang="en-US" dirty="0" smtClean="0"/>
              <a:t>・麻酔科学会事務局で事前審査</a:t>
            </a:r>
            <a:endParaRPr lang="en-US" altLang="ja-JP" dirty="0" smtClean="0"/>
          </a:p>
          <a:p>
            <a:pPr marL="0" indent="0">
              <a:buNone/>
            </a:pPr>
            <a:r>
              <a:rPr lang="ja-JP" altLang="en-US" dirty="0" smtClean="0"/>
              <a:t>＜</a:t>
            </a:r>
            <a:r>
              <a:rPr lang="en-US" altLang="ja-JP" dirty="0" smtClean="0"/>
              <a:t>1</a:t>
            </a:r>
            <a:r>
              <a:rPr lang="ja-JP" altLang="en-US" dirty="0" smtClean="0"/>
              <a:t>次審査＞</a:t>
            </a:r>
            <a:endParaRPr lang="en-US" altLang="ja-JP" dirty="0" smtClean="0"/>
          </a:p>
          <a:p>
            <a:r>
              <a:rPr lang="ja-JP" altLang="en-US" dirty="0" smtClean="0"/>
              <a:t>日本専門医機構　麻酔領域研修委員会で審査</a:t>
            </a:r>
            <a:endParaRPr lang="en-US" altLang="ja-JP" dirty="0" smtClean="0"/>
          </a:p>
          <a:p>
            <a:pPr marL="0" indent="0">
              <a:buNone/>
            </a:pPr>
            <a:r>
              <a:rPr lang="ja-JP" altLang="en-US" dirty="0" smtClean="0"/>
              <a:t>＜</a:t>
            </a:r>
            <a:r>
              <a:rPr lang="en-US" altLang="ja-JP" dirty="0" smtClean="0"/>
              <a:t>2</a:t>
            </a:r>
            <a:r>
              <a:rPr lang="ja-JP" altLang="en-US" dirty="0" smtClean="0"/>
              <a:t>次審査＞</a:t>
            </a:r>
            <a:endParaRPr lang="en-US" altLang="ja-JP" dirty="0" smtClean="0"/>
          </a:p>
          <a:p>
            <a:r>
              <a:rPr lang="ja-JP" altLang="en-US" dirty="0" smtClean="0"/>
              <a:t>日本専門医機構　</a:t>
            </a:r>
            <a:r>
              <a:rPr lang="ja-JP" altLang="ja-JP" dirty="0" smtClean="0"/>
              <a:t>研修</a:t>
            </a:r>
            <a:r>
              <a:rPr lang="ja-JP" altLang="ja-JP" dirty="0"/>
              <a:t>施設評価・認定</a:t>
            </a:r>
            <a:r>
              <a:rPr lang="ja-JP" altLang="ja-JP" dirty="0" smtClean="0"/>
              <a:t>部門</a:t>
            </a:r>
            <a:r>
              <a:rPr lang="ja-JP" altLang="en-US" dirty="0" smtClean="0"/>
              <a:t>で審査</a:t>
            </a:r>
            <a:endParaRPr lang="en-US" altLang="ja-JP" dirty="0" smtClean="0"/>
          </a:p>
          <a:p>
            <a:endParaRPr kumimoji="1" lang="en-US" altLang="ja-JP" dirty="0"/>
          </a:p>
          <a:p>
            <a:r>
              <a:rPr lang="ja-JP" altLang="en-US" dirty="0" smtClean="0"/>
              <a:t>承認</a:t>
            </a:r>
            <a:endParaRPr kumimoji="1" lang="ja-JP" altLang="en-US" dirty="0"/>
          </a:p>
        </p:txBody>
      </p:sp>
      <p:sp>
        <p:nvSpPr>
          <p:cNvPr id="9" name="コンテンツ プレースホルダー 5"/>
          <p:cNvSpPr>
            <a:spLocks noGrp="1"/>
          </p:cNvSpPr>
          <p:nvPr>
            <p:ph sz="quarter" idx="4"/>
          </p:nvPr>
        </p:nvSpPr>
        <p:spPr>
          <a:xfrm>
            <a:off x="6172200" y="2118259"/>
            <a:ext cx="5183188" cy="4129043"/>
          </a:xfrm>
        </p:spPr>
        <p:txBody>
          <a:bodyPr>
            <a:normAutofit lnSpcReduction="10000"/>
          </a:bodyPr>
          <a:lstStyle/>
          <a:p>
            <a:pPr marL="0" indent="0">
              <a:buNone/>
            </a:pPr>
            <a:r>
              <a:rPr lang="ja-JP" altLang="en-US" dirty="0" smtClean="0"/>
              <a:t>・麻酔科学会事務局で事前審査</a:t>
            </a:r>
            <a:endParaRPr lang="en-US" altLang="ja-JP" dirty="0" smtClean="0"/>
          </a:p>
          <a:p>
            <a:pPr marL="0" indent="0">
              <a:buNone/>
            </a:pPr>
            <a:r>
              <a:rPr lang="ja-JP" altLang="en-US" dirty="0" smtClean="0"/>
              <a:t>＜</a:t>
            </a:r>
            <a:r>
              <a:rPr lang="en-US" altLang="ja-JP" dirty="0" smtClean="0"/>
              <a:t>1</a:t>
            </a:r>
            <a:r>
              <a:rPr lang="ja-JP" altLang="en-US" dirty="0" smtClean="0"/>
              <a:t>次審査＞</a:t>
            </a:r>
            <a:endParaRPr lang="en-US" altLang="ja-JP" dirty="0" smtClean="0"/>
          </a:p>
          <a:p>
            <a:r>
              <a:rPr lang="ja-JP" altLang="en-US" dirty="0" smtClean="0">
                <a:solidFill>
                  <a:srgbClr val="FF0000"/>
                </a:solidFill>
              </a:rPr>
              <a:t>日本麻酔科学会　認定審査委員会</a:t>
            </a:r>
            <a:r>
              <a:rPr lang="ja-JP" altLang="en-US" dirty="0" smtClean="0"/>
              <a:t>で審査</a:t>
            </a:r>
            <a:endParaRPr lang="en-US" altLang="ja-JP" dirty="0" smtClean="0"/>
          </a:p>
          <a:p>
            <a:pPr marL="0" indent="0">
              <a:buNone/>
            </a:pPr>
            <a:r>
              <a:rPr lang="ja-JP" altLang="en-US" dirty="0" smtClean="0"/>
              <a:t>＜</a:t>
            </a:r>
            <a:r>
              <a:rPr lang="en-US" altLang="ja-JP" dirty="0" smtClean="0"/>
              <a:t>2</a:t>
            </a:r>
            <a:r>
              <a:rPr lang="ja-JP" altLang="en-US" dirty="0" smtClean="0"/>
              <a:t>次審査＞</a:t>
            </a:r>
            <a:endParaRPr lang="en-US" altLang="ja-JP" dirty="0" smtClean="0"/>
          </a:p>
          <a:p>
            <a:r>
              <a:rPr lang="ja-JP" altLang="en-US" dirty="0" smtClean="0"/>
              <a:t>日本専門医機構　</a:t>
            </a:r>
            <a:r>
              <a:rPr lang="ja-JP" altLang="ja-JP" dirty="0" smtClean="0"/>
              <a:t>研修</a:t>
            </a:r>
            <a:r>
              <a:rPr lang="ja-JP" altLang="ja-JP" dirty="0"/>
              <a:t>施設評価・認定</a:t>
            </a:r>
            <a:r>
              <a:rPr lang="ja-JP" altLang="ja-JP" dirty="0" smtClean="0"/>
              <a:t>部門</a:t>
            </a:r>
            <a:r>
              <a:rPr lang="ja-JP" altLang="en-US" dirty="0" smtClean="0"/>
              <a:t>で審査</a:t>
            </a:r>
            <a:endParaRPr lang="en-US" altLang="ja-JP" dirty="0" smtClean="0"/>
          </a:p>
          <a:p>
            <a:endParaRPr kumimoji="1" lang="en-US" altLang="ja-JP" dirty="0"/>
          </a:p>
          <a:p>
            <a:r>
              <a:rPr lang="ja-JP" altLang="en-US" dirty="0" smtClean="0"/>
              <a:t>承認</a:t>
            </a:r>
            <a:endParaRPr kumimoji="1" lang="ja-JP" altLang="en-US" dirty="0"/>
          </a:p>
        </p:txBody>
      </p:sp>
      <p:sp>
        <p:nvSpPr>
          <p:cNvPr id="10" name="テキスト プレースホルダー 4"/>
          <p:cNvSpPr>
            <a:spLocks noGrp="1"/>
          </p:cNvSpPr>
          <p:nvPr>
            <p:ph type="body" sz="quarter" idx="3"/>
          </p:nvPr>
        </p:nvSpPr>
        <p:spPr>
          <a:xfrm>
            <a:off x="6367076" y="1517191"/>
            <a:ext cx="5183188" cy="479504"/>
          </a:xfrm>
        </p:spPr>
        <p:txBody>
          <a:bodyPr/>
          <a:lstStyle/>
          <a:p>
            <a:r>
              <a:rPr kumimoji="1" lang="en-US" altLang="ja-JP" dirty="0" smtClean="0"/>
              <a:t>2018</a:t>
            </a:r>
            <a:r>
              <a:rPr kumimoji="1" lang="ja-JP" altLang="en-US" dirty="0" smtClean="0"/>
              <a:t>年度　</a:t>
            </a:r>
            <a:endParaRPr kumimoji="1" lang="ja-JP" altLang="en-US" dirty="0"/>
          </a:p>
        </p:txBody>
      </p:sp>
    </p:spTree>
    <p:extLst>
      <p:ext uri="{BB962C8B-B14F-4D97-AF65-F5344CB8AC3E}">
        <p14:creationId xmlns:p14="http://schemas.microsoft.com/office/powerpoint/2010/main" val="2461201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normAutofit fontScale="90000"/>
          </a:bodyPr>
          <a:lstStyle/>
          <a:p>
            <a:r>
              <a:rPr lang="ja-JP" altLang="en-US" sz="3300" dirty="0" smtClean="0"/>
              <a:t>構成施設</a:t>
            </a:r>
            <a:r>
              <a:rPr lang="en-US" altLang="ja-JP" sz="3300" dirty="0" smtClean="0"/>
              <a:t/>
            </a:r>
            <a:br>
              <a:rPr lang="en-US" altLang="ja-JP" sz="3300" dirty="0" smtClean="0"/>
            </a:br>
            <a:r>
              <a:rPr lang="en-US" altLang="ja-JP" sz="3300" dirty="0" smtClean="0"/>
              <a:t>※</a:t>
            </a:r>
            <a:r>
              <a:rPr lang="ja-JP" altLang="en-US" sz="3300" dirty="0"/>
              <a:t>昨年度から変更はありません</a:t>
            </a:r>
            <a:r>
              <a:rPr lang="ja-JP" altLang="en-US" sz="3300" dirty="0" smtClean="0"/>
              <a:t>。</a:t>
            </a:r>
            <a:endParaRPr kumimoji="1" lang="ja-JP" altLang="en-US" dirty="0"/>
          </a:p>
        </p:txBody>
      </p:sp>
      <p:sp>
        <p:nvSpPr>
          <p:cNvPr id="5" name="テキスト プレースホルダー 4"/>
          <p:cNvSpPr>
            <a:spLocks noGrp="1"/>
          </p:cNvSpPr>
          <p:nvPr>
            <p:ph type="body" sz="quarter" idx="3"/>
          </p:nvPr>
        </p:nvSpPr>
        <p:spPr>
          <a:xfrm>
            <a:off x="1104922" y="1389426"/>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1104922" y="2261342"/>
            <a:ext cx="5183188" cy="4129043"/>
          </a:xfrm>
        </p:spPr>
        <p:txBody>
          <a:bodyPr/>
          <a:lstStyle/>
          <a:p>
            <a:r>
              <a:rPr lang="ja-JP" altLang="en-US" dirty="0">
                <a:latin typeface="+mj-ea"/>
                <a:ea typeface="+mj-ea"/>
              </a:rPr>
              <a:t>研修プログラムの主となる施設</a:t>
            </a:r>
            <a:endParaRPr lang="en-US" altLang="ja-JP" dirty="0">
              <a:latin typeface="+mj-ea"/>
              <a:ea typeface="+mj-ea"/>
            </a:endParaRPr>
          </a:p>
          <a:p>
            <a:pPr marL="0" indent="0">
              <a:buNone/>
            </a:pPr>
            <a:r>
              <a:rPr kumimoji="1" lang="ja-JP" altLang="en-US" dirty="0" smtClean="0">
                <a:latin typeface="+mj-ea"/>
                <a:ea typeface="+mj-ea"/>
              </a:rPr>
              <a:t>　</a:t>
            </a:r>
            <a:r>
              <a:rPr lang="ja-JP" altLang="en-US" dirty="0" smtClean="0">
                <a:latin typeface="+mj-ea"/>
                <a:ea typeface="+mj-ea"/>
              </a:rPr>
              <a:t>専門研修基幹施設</a:t>
            </a:r>
            <a:endParaRPr kumimoji="1" lang="en-US" altLang="ja-JP" dirty="0" smtClean="0">
              <a:latin typeface="+mj-ea"/>
              <a:ea typeface="+mj-ea"/>
            </a:endParaRPr>
          </a:p>
          <a:p>
            <a:pPr marL="0" indent="0">
              <a:buNone/>
            </a:pPr>
            <a:endParaRPr lang="en-US" altLang="ja-JP" dirty="0"/>
          </a:p>
          <a:p>
            <a:pPr marL="0" indent="0">
              <a:buNone/>
            </a:pPr>
            <a:r>
              <a:rPr lang="ja-JP" altLang="en-US" dirty="0" smtClean="0"/>
              <a:t>・研修プログラムに参加する施設</a:t>
            </a:r>
          </a:p>
          <a:p>
            <a:pPr marL="0" indent="0">
              <a:buNone/>
            </a:pPr>
            <a:r>
              <a:rPr kumimoji="1" lang="ja-JP" altLang="en-US" dirty="0"/>
              <a:t>　</a:t>
            </a:r>
            <a:r>
              <a:rPr kumimoji="1" lang="ja-JP" altLang="en-US" dirty="0" smtClean="0"/>
              <a:t>専門研修連携施設</a:t>
            </a:r>
            <a:r>
              <a:rPr kumimoji="1" lang="en-US" altLang="ja-JP" dirty="0" smtClean="0"/>
              <a:t>A</a:t>
            </a:r>
          </a:p>
          <a:p>
            <a:pPr marL="0" indent="0">
              <a:buNone/>
            </a:pPr>
            <a:r>
              <a:rPr lang="ja-JP" altLang="en-US" dirty="0"/>
              <a:t>　専門研修連携</a:t>
            </a:r>
            <a:r>
              <a:rPr lang="ja-JP" altLang="en-US" dirty="0" smtClean="0"/>
              <a:t>施設</a:t>
            </a:r>
            <a:r>
              <a:rPr lang="en-US" altLang="ja-JP" dirty="0" smtClean="0"/>
              <a:t>B</a:t>
            </a:r>
            <a:endParaRPr lang="en-US" altLang="ja-JP" dirty="0"/>
          </a:p>
          <a:p>
            <a:pPr marL="0" indent="0">
              <a:buNone/>
            </a:pPr>
            <a:endParaRPr kumimoji="1" lang="ja-JP" altLang="en-US" dirty="0"/>
          </a:p>
        </p:txBody>
      </p:sp>
    </p:spTree>
    <p:extLst>
      <p:ext uri="{BB962C8B-B14F-4D97-AF65-F5344CB8AC3E}">
        <p14:creationId xmlns:p14="http://schemas.microsoft.com/office/powerpoint/2010/main" val="3973031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normAutofit/>
          </a:bodyPr>
          <a:lstStyle/>
          <a:p>
            <a:r>
              <a:rPr lang="ja-JP" altLang="en-US" sz="3300" dirty="0" smtClean="0"/>
              <a:t>病院群の構成について</a:t>
            </a:r>
            <a:r>
              <a:rPr lang="ja-JP" altLang="en-US" sz="3300" dirty="0"/>
              <a:t>　</a:t>
            </a:r>
            <a:r>
              <a:rPr lang="en-US" altLang="ja-JP" sz="3300" dirty="0" smtClean="0"/>
              <a:t>※</a:t>
            </a:r>
            <a:r>
              <a:rPr lang="ja-JP" altLang="en-US" sz="3300" dirty="0" smtClean="0"/>
              <a:t>赤字部分が変更点</a:t>
            </a:r>
            <a:endParaRPr kumimoji="1" lang="ja-JP" altLang="en-US" dirty="0"/>
          </a:p>
        </p:txBody>
      </p:sp>
      <p:sp>
        <p:nvSpPr>
          <p:cNvPr id="5" name="テキスト プレースホルダー 4"/>
          <p:cNvSpPr>
            <a:spLocks noGrp="1"/>
          </p:cNvSpPr>
          <p:nvPr>
            <p:ph type="body" sz="quarter" idx="3"/>
          </p:nvPr>
        </p:nvSpPr>
        <p:spPr>
          <a:xfrm>
            <a:off x="959655" y="1581116"/>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959654" y="2430493"/>
            <a:ext cx="6175241" cy="4129043"/>
          </a:xfrm>
        </p:spPr>
        <p:txBody>
          <a:bodyPr>
            <a:normAutofit/>
          </a:bodyPr>
          <a:lstStyle/>
          <a:p>
            <a:pPr marL="0" indent="0">
              <a:buNone/>
            </a:pPr>
            <a:r>
              <a:rPr kumimoji="1" lang="ja-JP" altLang="en-US" dirty="0" smtClean="0"/>
              <a:t>・病院群を構成することが必須</a:t>
            </a:r>
            <a:endParaRPr kumimoji="1" lang="en-US" altLang="ja-JP" dirty="0" smtClean="0"/>
          </a:p>
          <a:p>
            <a:pPr marL="0" indent="0">
              <a:buNone/>
            </a:pPr>
            <a:r>
              <a:rPr lang="ja-JP" altLang="en-US" dirty="0" smtClean="0">
                <a:solidFill>
                  <a:srgbClr val="FF0000"/>
                </a:solidFill>
                <a:latin typeface="+mj-ea"/>
              </a:rPr>
              <a:t>各都道府県</a:t>
            </a:r>
            <a:r>
              <a:rPr lang="ja-JP" altLang="en-US" dirty="0">
                <a:solidFill>
                  <a:srgbClr val="FF0000"/>
                </a:solidFill>
                <a:latin typeface="+mj-ea"/>
              </a:rPr>
              <a:t>に複数の基幹施設を置くこととする．</a:t>
            </a:r>
            <a:r>
              <a:rPr lang="ja-JP" altLang="en-US" dirty="0" smtClean="0">
                <a:solidFill>
                  <a:srgbClr val="FF0000"/>
                </a:solidFill>
                <a:latin typeface="+mj-ea"/>
              </a:rPr>
              <a:t>都道府県協</a:t>
            </a:r>
            <a:r>
              <a:rPr lang="ja-JP" altLang="en-US" dirty="0">
                <a:solidFill>
                  <a:srgbClr val="FF0000"/>
                </a:solidFill>
                <a:latin typeface="+mj-ea"/>
              </a:rPr>
              <a:t>議会と協議の上，単一プログラムとなった場合は，その旨を示した書面を提出する．</a:t>
            </a:r>
            <a:endParaRPr lang="en-US" altLang="ja-JP" dirty="0">
              <a:solidFill>
                <a:srgbClr val="FF0000"/>
              </a:solidFill>
              <a:latin typeface="+mj-ea"/>
            </a:endParaRPr>
          </a:p>
          <a:p>
            <a:pPr marL="0" indent="0">
              <a:buNone/>
            </a:pPr>
            <a:endParaRPr kumimoji="1" lang="en-US" altLang="ja-JP" dirty="0" smtClean="0"/>
          </a:p>
          <a:p>
            <a:pPr marL="0" indent="0">
              <a:buNone/>
            </a:pPr>
            <a:endParaRPr lang="en-US" altLang="ja-JP" dirty="0"/>
          </a:p>
        </p:txBody>
      </p:sp>
    </p:spTree>
    <p:extLst>
      <p:ext uri="{BB962C8B-B14F-4D97-AF65-F5344CB8AC3E}">
        <p14:creationId xmlns:p14="http://schemas.microsoft.com/office/powerpoint/2010/main" val="2937686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98151" y="241274"/>
            <a:ext cx="10515600" cy="652305"/>
          </a:xfrm>
        </p:spPr>
        <p:txBody>
          <a:bodyPr>
            <a:normAutofit fontScale="90000"/>
          </a:bodyPr>
          <a:lstStyle/>
          <a:p>
            <a:r>
              <a:rPr lang="ja-JP" altLang="en-US" dirty="0" smtClean="0"/>
              <a:t>施設基準について　</a:t>
            </a:r>
            <a:r>
              <a:rPr lang="en-US" altLang="ja-JP" dirty="0" smtClean="0"/>
              <a:t>2018</a:t>
            </a:r>
            <a:r>
              <a:rPr lang="ja-JP" altLang="en-US" dirty="0" smtClean="0"/>
              <a:t>年度から変更点は赤字</a:t>
            </a:r>
            <a:endParaRPr kumimoji="1" lang="ja-JP" altLang="en-US" dirty="0"/>
          </a:p>
        </p:txBody>
      </p:sp>
      <p:sp>
        <p:nvSpPr>
          <p:cNvPr id="6" name="コンテンツ プレースホルダー 5"/>
          <p:cNvSpPr>
            <a:spLocks noGrp="1"/>
          </p:cNvSpPr>
          <p:nvPr>
            <p:ph sz="quarter" idx="4"/>
          </p:nvPr>
        </p:nvSpPr>
        <p:spPr>
          <a:xfrm>
            <a:off x="798150" y="1050539"/>
            <a:ext cx="9750904" cy="5807461"/>
          </a:xfrm>
        </p:spPr>
        <p:txBody>
          <a:bodyPr>
            <a:noAutofit/>
          </a:bodyPr>
          <a:lstStyle/>
          <a:p>
            <a:pPr marL="0" indent="0">
              <a:buNone/>
            </a:pPr>
            <a:r>
              <a:rPr lang="ja-JP" altLang="en-US" sz="1500" b="1" dirty="0" smtClean="0">
                <a:latin typeface="+mj-ea"/>
                <a:ea typeface="+mj-ea"/>
              </a:rPr>
              <a:t>専門研修基幹施設　</a:t>
            </a:r>
            <a:endParaRPr lang="en-US" altLang="ja-JP" sz="1500" b="1" dirty="0">
              <a:latin typeface="+mj-ea"/>
              <a:ea typeface="+mj-ea"/>
            </a:endParaRPr>
          </a:p>
          <a:p>
            <a:pPr marL="0" indent="0">
              <a:buNone/>
            </a:pPr>
            <a:r>
              <a:rPr lang="ja-JP" altLang="en-US" sz="1500" dirty="0" smtClean="0">
                <a:latin typeface="+mj-ea"/>
                <a:ea typeface="+mj-ea"/>
              </a:rPr>
              <a:t>（</a:t>
            </a:r>
            <a:r>
              <a:rPr lang="en-US" altLang="ja-JP" sz="1500" dirty="0" smtClean="0">
                <a:latin typeface="+mj-ea"/>
                <a:ea typeface="+mj-ea"/>
              </a:rPr>
              <a:t>1</a:t>
            </a:r>
            <a:r>
              <a:rPr lang="ja-JP" altLang="en-US" sz="1500" dirty="0" smtClean="0">
                <a:latin typeface="+mj-ea"/>
                <a:ea typeface="+mj-ea"/>
              </a:rPr>
              <a:t>）麻酔科</a:t>
            </a:r>
            <a:r>
              <a:rPr lang="ja-JP" altLang="en-US" sz="1500" dirty="0">
                <a:latin typeface="+mj-ea"/>
                <a:ea typeface="+mj-ea"/>
              </a:rPr>
              <a:t>管理</a:t>
            </a:r>
            <a:r>
              <a:rPr lang="ja-JP" altLang="en-US" sz="1500" dirty="0" smtClean="0">
                <a:latin typeface="+mj-ea"/>
                <a:ea typeface="+mj-ea"/>
              </a:rPr>
              <a:t>症例が年間</a:t>
            </a:r>
            <a:r>
              <a:rPr lang="en-US" altLang="ja-JP" sz="1500" dirty="0">
                <a:latin typeface="+mj-ea"/>
                <a:ea typeface="+mj-ea"/>
              </a:rPr>
              <a:t>1,000</a:t>
            </a:r>
            <a:r>
              <a:rPr lang="ja-JP" altLang="en-US" sz="1500" dirty="0">
                <a:latin typeface="+mj-ea"/>
                <a:ea typeface="+mj-ea"/>
              </a:rPr>
              <a:t>例以上ある</a:t>
            </a:r>
            <a:r>
              <a:rPr lang="ja-JP" altLang="en-US" sz="1500" dirty="0" smtClean="0">
                <a:latin typeface="+mj-ea"/>
                <a:ea typeface="+mj-ea"/>
              </a:rPr>
              <a:t>こと</a:t>
            </a:r>
            <a:r>
              <a:rPr lang="ja-JP" altLang="en-US" sz="1500" dirty="0">
                <a:latin typeface="+mj-ea"/>
                <a:ea typeface="+mj-ea"/>
              </a:rPr>
              <a:t>　</a:t>
            </a:r>
            <a:endParaRPr lang="en-US" altLang="ja-JP" sz="1500" dirty="0" smtClean="0">
              <a:latin typeface="+mj-ea"/>
              <a:ea typeface="+mj-ea"/>
            </a:endParaRPr>
          </a:p>
          <a:p>
            <a:pPr marL="0" indent="0">
              <a:buNone/>
            </a:pPr>
            <a:r>
              <a:rPr lang="en-US" altLang="ja-JP" sz="1500" dirty="0" smtClean="0">
                <a:latin typeface="+mj-ea"/>
                <a:ea typeface="+mj-ea"/>
              </a:rPr>
              <a:t>(</a:t>
            </a:r>
            <a:r>
              <a:rPr lang="en-US" altLang="ja-JP" sz="1500" dirty="0">
                <a:latin typeface="+mj-ea"/>
                <a:ea typeface="+mj-ea"/>
              </a:rPr>
              <a:t>2) </a:t>
            </a:r>
            <a:r>
              <a:rPr lang="ja-JP" altLang="en-US" sz="1500" dirty="0">
                <a:latin typeface="+mj-ea"/>
                <a:ea typeface="+mj-ea"/>
              </a:rPr>
              <a:t>複数の</a:t>
            </a:r>
            <a:r>
              <a:rPr lang="ja-JP" altLang="en-US" sz="1500" dirty="0" smtClean="0">
                <a:latin typeface="+mj-ea"/>
                <a:ea typeface="+mj-ea"/>
              </a:rPr>
              <a:t>外科系診療科がある</a:t>
            </a:r>
            <a:r>
              <a:rPr lang="ja-JP" altLang="en-US" sz="1500" dirty="0">
                <a:latin typeface="+mj-ea"/>
                <a:ea typeface="+mj-ea"/>
              </a:rPr>
              <a:t>こと</a:t>
            </a:r>
          </a:p>
          <a:p>
            <a:pPr marL="0" indent="0">
              <a:buNone/>
            </a:pPr>
            <a:r>
              <a:rPr lang="en-US" altLang="ja-JP" sz="1500" dirty="0">
                <a:latin typeface="+mj-ea"/>
                <a:ea typeface="+mj-ea"/>
              </a:rPr>
              <a:t>(3) </a:t>
            </a:r>
            <a:r>
              <a:rPr lang="ja-JP" altLang="en-US" sz="1500" dirty="0">
                <a:latin typeface="+mj-ea"/>
                <a:ea typeface="+mj-ea"/>
              </a:rPr>
              <a:t>麻酔科を標榜しており，専門研修指導医の資格を持つ部門</a:t>
            </a:r>
            <a:r>
              <a:rPr lang="ja-JP" altLang="en-US" sz="1500" dirty="0" smtClean="0">
                <a:latin typeface="+mj-ea"/>
                <a:ea typeface="+mj-ea"/>
              </a:rPr>
              <a:t>長，診療</a:t>
            </a:r>
            <a:r>
              <a:rPr lang="ja-JP" altLang="en-US" sz="1500" dirty="0">
                <a:latin typeface="+mj-ea"/>
                <a:ea typeface="+mj-ea"/>
              </a:rPr>
              <a:t>責任者ないしそれ</a:t>
            </a:r>
            <a:r>
              <a:rPr lang="ja-JP" altLang="en-US" sz="1500" dirty="0" smtClean="0">
                <a:latin typeface="+mj-ea"/>
                <a:ea typeface="+mj-ea"/>
              </a:rPr>
              <a:t>に準</a:t>
            </a:r>
            <a:r>
              <a:rPr lang="ja-JP" altLang="en-US" sz="1500" dirty="0">
                <a:latin typeface="+mj-ea"/>
                <a:ea typeface="+mj-ea"/>
              </a:rPr>
              <a:t>ずるものがいること．原則として，</a:t>
            </a:r>
            <a:r>
              <a:rPr lang="ja-JP" altLang="en-US" sz="1500" dirty="0" smtClean="0">
                <a:latin typeface="+mj-ea"/>
                <a:ea typeface="+mj-ea"/>
              </a:rPr>
              <a:t>麻酔</a:t>
            </a:r>
            <a:r>
              <a:rPr lang="ja-JP" altLang="en-US" sz="1500" dirty="0">
                <a:latin typeface="+mj-ea"/>
                <a:ea typeface="+mj-ea"/>
              </a:rPr>
              <a:t>部門長または麻酔科診療責任者が研修</a:t>
            </a:r>
            <a:r>
              <a:rPr lang="ja-JP" altLang="en-US" sz="1500" dirty="0" smtClean="0">
                <a:latin typeface="+mj-ea"/>
                <a:ea typeface="+mj-ea"/>
              </a:rPr>
              <a:t>プログラム</a:t>
            </a:r>
            <a:r>
              <a:rPr lang="ja-JP" altLang="en-US" sz="1500" dirty="0">
                <a:latin typeface="+mj-ea"/>
                <a:ea typeface="+mj-ea"/>
              </a:rPr>
              <a:t>統括</a:t>
            </a:r>
            <a:r>
              <a:rPr lang="ja-JP" altLang="en-US" sz="1500" dirty="0" smtClean="0">
                <a:latin typeface="+mj-ea"/>
                <a:ea typeface="+mj-ea"/>
              </a:rPr>
              <a:t>責任者</a:t>
            </a:r>
            <a:r>
              <a:rPr lang="ja-JP" altLang="en-US" sz="1500" dirty="0">
                <a:latin typeface="+mj-ea"/>
                <a:ea typeface="+mj-ea"/>
              </a:rPr>
              <a:t>となる．</a:t>
            </a:r>
          </a:p>
          <a:p>
            <a:pPr marL="0" indent="0">
              <a:buNone/>
            </a:pPr>
            <a:r>
              <a:rPr lang="en-US" altLang="ja-JP" sz="1500" dirty="0">
                <a:latin typeface="+mj-ea"/>
                <a:ea typeface="+mj-ea"/>
              </a:rPr>
              <a:t>(4) </a:t>
            </a:r>
            <a:r>
              <a:rPr lang="ja-JP" altLang="en-US" sz="1500" dirty="0" smtClean="0">
                <a:latin typeface="+mj-ea"/>
                <a:ea typeface="+mj-ea"/>
              </a:rPr>
              <a:t>麻酔科</a:t>
            </a:r>
            <a:r>
              <a:rPr lang="ja-JP" altLang="en-US" sz="1500" dirty="0">
                <a:latin typeface="+mj-ea"/>
                <a:ea typeface="+mj-ea"/>
              </a:rPr>
              <a:t>管理症例</a:t>
            </a:r>
            <a:r>
              <a:rPr lang="en-US" altLang="ja-JP" sz="1500" dirty="0">
                <a:latin typeface="+mj-ea"/>
                <a:ea typeface="+mj-ea"/>
              </a:rPr>
              <a:t>1,000 </a:t>
            </a:r>
            <a:r>
              <a:rPr lang="ja-JP" altLang="en-US" sz="1500" dirty="0">
                <a:latin typeface="+mj-ea"/>
                <a:ea typeface="+mj-ea"/>
              </a:rPr>
              <a:t>例に対して</a:t>
            </a:r>
            <a:r>
              <a:rPr lang="en-US" altLang="ja-JP" sz="1500" dirty="0">
                <a:latin typeface="+mj-ea"/>
                <a:ea typeface="+mj-ea"/>
              </a:rPr>
              <a:t>1 </a:t>
            </a:r>
            <a:r>
              <a:rPr lang="ja-JP" altLang="en-US" sz="1500" dirty="0">
                <a:latin typeface="+mj-ea"/>
                <a:ea typeface="+mj-ea"/>
              </a:rPr>
              <a:t>名の専門研修</a:t>
            </a:r>
            <a:r>
              <a:rPr lang="ja-JP" altLang="en-US" sz="1500" dirty="0" smtClean="0">
                <a:latin typeface="+mj-ea"/>
                <a:ea typeface="+mj-ea"/>
              </a:rPr>
              <a:t>指導医が常勤医</a:t>
            </a:r>
            <a:r>
              <a:rPr lang="ja-JP" altLang="en-US" sz="1500" dirty="0">
                <a:latin typeface="+mj-ea"/>
                <a:ea typeface="+mj-ea"/>
              </a:rPr>
              <a:t>として在籍すること　</a:t>
            </a:r>
            <a:r>
              <a:rPr lang="en-US" altLang="ja-JP" sz="1500" dirty="0">
                <a:latin typeface="+mj-ea"/>
                <a:ea typeface="+mj-ea"/>
              </a:rPr>
              <a:t>(1,000 </a:t>
            </a:r>
            <a:r>
              <a:rPr lang="ja-JP" altLang="en-US" sz="1500" dirty="0">
                <a:latin typeface="+mj-ea"/>
                <a:ea typeface="+mj-ea"/>
              </a:rPr>
              <a:t>例以下の施設</a:t>
            </a:r>
            <a:r>
              <a:rPr lang="ja-JP" altLang="en-US" sz="1500" dirty="0" err="1">
                <a:latin typeface="+mj-ea"/>
                <a:ea typeface="+mj-ea"/>
              </a:rPr>
              <a:t>でも</a:t>
            </a:r>
            <a:r>
              <a:rPr lang="ja-JP" altLang="en-US" sz="1500" dirty="0">
                <a:latin typeface="+mj-ea"/>
                <a:ea typeface="+mj-ea"/>
              </a:rPr>
              <a:t>最低</a:t>
            </a:r>
            <a:r>
              <a:rPr lang="en-US" altLang="ja-JP" sz="1500" dirty="0">
                <a:latin typeface="+mj-ea"/>
                <a:ea typeface="+mj-ea"/>
              </a:rPr>
              <a:t>1 </a:t>
            </a:r>
            <a:r>
              <a:rPr lang="ja-JP" altLang="en-US" sz="1500" dirty="0">
                <a:latin typeface="+mj-ea"/>
                <a:ea typeface="+mj-ea"/>
              </a:rPr>
              <a:t>名の</a:t>
            </a:r>
            <a:r>
              <a:rPr lang="ja-JP" altLang="en-US" sz="1500" dirty="0" smtClean="0">
                <a:latin typeface="+mj-ea"/>
                <a:ea typeface="+mj-ea"/>
              </a:rPr>
              <a:t>在籍が</a:t>
            </a:r>
            <a:r>
              <a:rPr lang="ja-JP" altLang="en-US" sz="1500" dirty="0">
                <a:latin typeface="+mj-ea"/>
                <a:ea typeface="+mj-ea"/>
              </a:rPr>
              <a:t>必要</a:t>
            </a:r>
            <a:r>
              <a:rPr lang="en-US" altLang="ja-JP" sz="1500" dirty="0" smtClean="0">
                <a:latin typeface="+mj-ea"/>
                <a:ea typeface="+mj-ea"/>
              </a:rPr>
              <a:t>)</a:t>
            </a:r>
          </a:p>
          <a:p>
            <a:pPr marL="0" indent="0">
              <a:buNone/>
            </a:pPr>
            <a:r>
              <a:rPr lang="en-US" altLang="ja-JP" sz="1500" dirty="0" smtClean="0">
                <a:latin typeface="+mj-ea"/>
                <a:ea typeface="+mj-ea"/>
              </a:rPr>
              <a:t>(</a:t>
            </a:r>
            <a:r>
              <a:rPr lang="en-US" altLang="ja-JP" sz="1500" dirty="0">
                <a:latin typeface="+mj-ea"/>
                <a:ea typeface="+mj-ea"/>
              </a:rPr>
              <a:t>5) </a:t>
            </a:r>
            <a:r>
              <a:rPr lang="ja-JP" altLang="en-US" sz="1500" dirty="0">
                <a:latin typeface="+mj-ea"/>
                <a:ea typeface="+mj-ea"/>
              </a:rPr>
              <a:t>プログラム内の専門研修連携施設</a:t>
            </a:r>
            <a:r>
              <a:rPr lang="en-US" altLang="ja-JP" sz="1500" dirty="0">
                <a:latin typeface="+mj-ea"/>
                <a:ea typeface="+mj-ea"/>
              </a:rPr>
              <a:t>A</a:t>
            </a:r>
            <a:r>
              <a:rPr lang="ja-JP" altLang="en-US" sz="1500" dirty="0" err="1">
                <a:latin typeface="+mj-ea"/>
                <a:ea typeface="+mj-ea"/>
              </a:rPr>
              <a:t>，</a:t>
            </a:r>
            <a:r>
              <a:rPr lang="en-US" altLang="ja-JP" sz="1500" dirty="0">
                <a:latin typeface="+mj-ea"/>
                <a:ea typeface="+mj-ea"/>
              </a:rPr>
              <a:t>B</a:t>
            </a:r>
            <a:r>
              <a:rPr lang="ja-JP" altLang="en-US" sz="1500" dirty="0">
                <a:latin typeface="+mj-ea"/>
                <a:ea typeface="+mj-ea"/>
              </a:rPr>
              <a:t>と合計して，各専攻医</a:t>
            </a:r>
            <a:r>
              <a:rPr lang="ja-JP" altLang="en-US" sz="1500" dirty="0" smtClean="0">
                <a:latin typeface="+mj-ea"/>
                <a:ea typeface="+mj-ea"/>
              </a:rPr>
              <a:t>あたり</a:t>
            </a:r>
            <a:r>
              <a:rPr lang="ja-JP" altLang="en-US" sz="1500" dirty="0">
                <a:latin typeface="+mj-ea"/>
                <a:ea typeface="+mj-ea"/>
              </a:rPr>
              <a:t>必要な研修を行うのに十分な症例数ならびに，下記に</a:t>
            </a:r>
            <a:r>
              <a:rPr lang="ja-JP" altLang="en-US" sz="1500" dirty="0" smtClean="0">
                <a:latin typeface="+mj-ea"/>
                <a:ea typeface="+mj-ea"/>
              </a:rPr>
              <a:t>定められた</a:t>
            </a:r>
            <a:r>
              <a:rPr lang="ja-JP" altLang="en-US" sz="1500" dirty="0">
                <a:latin typeface="+mj-ea"/>
                <a:ea typeface="+mj-ea"/>
              </a:rPr>
              <a:t>特殊な麻酔管理を必要とする症例数が確保できている</a:t>
            </a:r>
            <a:r>
              <a:rPr lang="ja-JP" altLang="en-US" sz="1500" dirty="0" smtClean="0">
                <a:latin typeface="+mj-ea"/>
                <a:ea typeface="+mj-ea"/>
              </a:rPr>
              <a:t>こと．また</a:t>
            </a:r>
            <a:r>
              <a:rPr lang="ja-JP" altLang="en-US" sz="1500" dirty="0">
                <a:latin typeface="+mj-ea"/>
                <a:ea typeface="+mj-ea"/>
              </a:rPr>
              <a:t>施設単独でも下記条件のうち少なくとも２項目は所定の</a:t>
            </a:r>
            <a:r>
              <a:rPr lang="ja-JP" altLang="en-US" sz="1500" dirty="0" smtClean="0">
                <a:latin typeface="+mj-ea"/>
                <a:ea typeface="+mj-ea"/>
              </a:rPr>
              <a:t>症例数を上回る</a:t>
            </a:r>
            <a:r>
              <a:rPr lang="ja-JP" altLang="en-US" sz="1500" dirty="0">
                <a:latin typeface="+mj-ea"/>
                <a:ea typeface="+mj-ea"/>
              </a:rPr>
              <a:t>こと</a:t>
            </a:r>
          </a:p>
          <a:p>
            <a:pPr marL="0" indent="0">
              <a:buNone/>
            </a:pPr>
            <a:r>
              <a:rPr lang="ja-JP" altLang="en-US" sz="1500" dirty="0" smtClean="0">
                <a:latin typeface="+mj-ea"/>
                <a:ea typeface="+mj-ea"/>
              </a:rPr>
              <a:t>　　・</a:t>
            </a:r>
            <a:r>
              <a:rPr lang="ja-JP" altLang="en-US" sz="1500" dirty="0">
                <a:latin typeface="+mj-ea"/>
                <a:ea typeface="+mj-ea"/>
              </a:rPr>
              <a:t>小児（</a:t>
            </a:r>
            <a:r>
              <a:rPr lang="en-US" altLang="ja-JP" sz="1500" dirty="0">
                <a:latin typeface="+mj-ea"/>
                <a:ea typeface="+mj-ea"/>
              </a:rPr>
              <a:t>6</a:t>
            </a:r>
            <a:r>
              <a:rPr lang="ja-JP" altLang="en-US" sz="1500" dirty="0">
                <a:latin typeface="+mj-ea"/>
                <a:ea typeface="+mj-ea"/>
              </a:rPr>
              <a:t>歳未満）の麻酔  </a:t>
            </a:r>
            <a:r>
              <a:rPr lang="en-US" altLang="ja-JP" sz="1500" dirty="0">
                <a:latin typeface="+mj-ea"/>
                <a:ea typeface="+mj-ea"/>
              </a:rPr>
              <a:t>25</a:t>
            </a:r>
            <a:r>
              <a:rPr lang="ja-JP" altLang="en-US" sz="1500" dirty="0" smtClean="0">
                <a:latin typeface="+mj-ea"/>
                <a:ea typeface="+mj-ea"/>
              </a:rPr>
              <a:t>症例　　・</a:t>
            </a:r>
            <a:r>
              <a:rPr lang="ja-JP" altLang="en-US" sz="1500" dirty="0">
                <a:latin typeface="+mj-ea"/>
                <a:ea typeface="+mj-ea"/>
              </a:rPr>
              <a:t>帝王切開術の麻酔  </a:t>
            </a:r>
            <a:r>
              <a:rPr lang="en-US" altLang="ja-JP" sz="1500" dirty="0">
                <a:latin typeface="+mj-ea"/>
                <a:ea typeface="+mj-ea"/>
              </a:rPr>
              <a:t>10</a:t>
            </a:r>
            <a:r>
              <a:rPr lang="ja-JP" altLang="en-US" sz="1500" dirty="0">
                <a:latin typeface="+mj-ea"/>
                <a:ea typeface="+mj-ea"/>
              </a:rPr>
              <a:t>症例</a:t>
            </a:r>
          </a:p>
          <a:p>
            <a:pPr marL="0" indent="0">
              <a:buNone/>
            </a:pPr>
            <a:r>
              <a:rPr lang="ja-JP" altLang="en-US" sz="1500" dirty="0" smtClean="0">
                <a:latin typeface="+mj-ea"/>
                <a:ea typeface="+mj-ea"/>
              </a:rPr>
              <a:t>　　・</a:t>
            </a:r>
            <a:r>
              <a:rPr lang="ja-JP" altLang="en-US" sz="1500" dirty="0">
                <a:latin typeface="+mj-ea"/>
                <a:ea typeface="+mj-ea"/>
              </a:rPr>
              <a:t>心臓血管外科の麻酔  </a:t>
            </a:r>
            <a:r>
              <a:rPr lang="en-US" altLang="ja-JP" sz="1500" dirty="0">
                <a:latin typeface="+mj-ea"/>
                <a:ea typeface="+mj-ea"/>
              </a:rPr>
              <a:t>25</a:t>
            </a:r>
            <a:r>
              <a:rPr lang="ja-JP" altLang="en-US" sz="1500" dirty="0" smtClean="0">
                <a:latin typeface="+mj-ea"/>
                <a:ea typeface="+mj-ea"/>
              </a:rPr>
              <a:t>症例　　</a:t>
            </a:r>
            <a:r>
              <a:rPr lang="ja-JP" altLang="en-US" sz="1500" dirty="0">
                <a:latin typeface="+mj-ea"/>
                <a:ea typeface="+mj-ea"/>
              </a:rPr>
              <a:t>　（胸部大動脈手術を含む）</a:t>
            </a:r>
          </a:p>
          <a:p>
            <a:pPr marL="0" indent="0">
              <a:buNone/>
            </a:pPr>
            <a:r>
              <a:rPr lang="ja-JP" altLang="en-US" sz="1500" dirty="0" smtClean="0">
                <a:latin typeface="+mj-ea"/>
                <a:ea typeface="+mj-ea"/>
              </a:rPr>
              <a:t>　　・</a:t>
            </a:r>
            <a:r>
              <a:rPr lang="ja-JP" altLang="en-US" sz="1500" dirty="0">
                <a:latin typeface="+mj-ea"/>
                <a:ea typeface="+mj-ea"/>
              </a:rPr>
              <a:t>胸部外科手術の麻酔  </a:t>
            </a:r>
            <a:r>
              <a:rPr lang="en-US" altLang="ja-JP" sz="1500" dirty="0">
                <a:latin typeface="+mj-ea"/>
                <a:ea typeface="+mj-ea"/>
              </a:rPr>
              <a:t>25</a:t>
            </a:r>
            <a:r>
              <a:rPr lang="ja-JP" altLang="en-US" sz="1500" dirty="0" smtClean="0">
                <a:latin typeface="+mj-ea"/>
                <a:ea typeface="+mj-ea"/>
              </a:rPr>
              <a:t>症例　　・</a:t>
            </a:r>
            <a:r>
              <a:rPr lang="ja-JP" altLang="en-US" sz="1500" dirty="0">
                <a:latin typeface="+mj-ea"/>
                <a:ea typeface="+mj-ea"/>
              </a:rPr>
              <a:t>脳神経外科手術の麻酔  </a:t>
            </a:r>
            <a:r>
              <a:rPr lang="en-US" altLang="ja-JP" sz="1500" dirty="0">
                <a:latin typeface="+mj-ea"/>
                <a:ea typeface="+mj-ea"/>
              </a:rPr>
              <a:t>25</a:t>
            </a:r>
            <a:r>
              <a:rPr lang="ja-JP" altLang="en-US" sz="1500" dirty="0">
                <a:latin typeface="+mj-ea"/>
                <a:ea typeface="+mj-ea"/>
              </a:rPr>
              <a:t>症例</a:t>
            </a:r>
          </a:p>
          <a:p>
            <a:pPr marL="0" indent="0">
              <a:buNone/>
            </a:pPr>
            <a:r>
              <a:rPr lang="en-US" altLang="ja-JP" sz="1500" dirty="0">
                <a:latin typeface="+mj-ea"/>
                <a:ea typeface="+mj-ea"/>
              </a:rPr>
              <a:t>(6) </a:t>
            </a:r>
            <a:r>
              <a:rPr lang="ja-JP" altLang="en-US" sz="1500" dirty="0">
                <a:latin typeface="+mj-ea"/>
                <a:ea typeface="+mj-ea"/>
              </a:rPr>
              <a:t>日本専門医機構の麻酔科領域研修委員会の定める認定病院</a:t>
            </a:r>
            <a:r>
              <a:rPr lang="ja-JP" altLang="en-US" sz="1500" dirty="0" err="1">
                <a:latin typeface="+mj-ea"/>
                <a:ea typeface="+mj-ea"/>
              </a:rPr>
              <a:t>で</a:t>
            </a:r>
            <a:r>
              <a:rPr lang="ja-JP" altLang="en-US" sz="1500" dirty="0">
                <a:latin typeface="+mj-ea"/>
                <a:ea typeface="+mj-ea"/>
              </a:rPr>
              <a:t>あること</a:t>
            </a:r>
          </a:p>
          <a:p>
            <a:pPr marL="0" indent="0">
              <a:buNone/>
            </a:pPr>
            <a:r>
              <a:rPr lang="en-US" altLang="ja-JP" sz="1500" dirty="0">
                <a:latin typeface="+mj-ea"/>
                <a:ea typeface="+mj-ea"/>
              </a:rPr>
              <a:t>(7) </a:t>
            </a:r>
            <a:r>
              <a:rPr lang="ja-JP" altLang="en-US" sz="1500" dirty="0">
                <a:latin typeface="+mj-ea"/>
                <a:ea typeface="+mj-ea"/>
              </a:rPr>
              <a:t>研修内容に関する監査・調査に対応できる体制があること</a:t>
            </a:r>
          </a:p>
          <a:p>
            <a:pPr marL="0" indent="0">
              <a:buNone/>
            </a:pPr>
            <a:r>
              <a:rPr lang="en-US" altLang="ja-JP" sz="1500" dirty="0">
                <a:latin typeface="+mj-ea"/>
                <a:ea typeface="+mj-ea"/>
              </a:rPr>
              <a:t>(8) </a:t>
            </a:r>
            <a:r>
              <a:rPr lang="ja-JP" altLang="en-US" sz="1500" dirty="0">
                <a:latin typeface="+mj-ea"/>
                <a:ea typeface="+mj-ea"/>
              </a:rPr>
              <a:t>初期臨床研修の基幹型臨床研修病院の指定基準を満たす</a:t>
            </a:r>
            <a:r>
              <a:rPr lang="ja-JP" altLang="en-US" sz="1500" dirty="0" smtClean="0">
                <a:latin typeface="+mj-ea"/>
                <a:ea typeface="+mj-ea"/>
              </a:rPr>
              <a:t>こと</a:t>
            </a:r>
            <a:endParaRPr lang="en-US" altLang="ja-JP" sz="1500" dirty="0" smtClean="0">
              <a:latin typeface="+mj-ea"/>
              <a:ea typeface="+mj-ea"/>
            </a:endParaRPr>
          </a:p>
          <a:p>
            <a:pPr marL="0" indent="0">
              <a:buNone/>
            </a:pPr>
            <a:r>
              <a:rPr lang="ja-JP" altLang="en-US" sz="1500" b="1" dirty="0" smtClean="0">
                <a:solidFill>
                  <a:srgbClr val="FF0000"/>
                </a:solidFill>
                <a:latin typeface="+mj-ea"/>
                <a:ea typeface="+mj-ea"/>
              </a:rPr>
              <a:t>専門</a:t>
            </a:r>
            <a:r>
              <a:rPr lang="ja-JP" altLang="en-US" sz="1500" b="1" dirty="0">
                <a:solidFill>
                  <a:srgbClr val="FF0000"/>
                </a:solidFill>
                <a:latin typeface="+mj-ea"/>
                <a:ea typeface="+mj-ea"/>
              </a:rPr>
              <a:t>研修基幹施設は，他の</a:t>
            </a:r>
            <a:r>
              <a:rPr lang="ja-JP" altLang="en-US" sz="1500" b="1" dirty="0" smtClean="0">
                <a:solidFill>
                  <a:srgbClr val="FF0000"/>
                </a:solidFill>
                <a:latin typeface="+mj-ea"/>
                <a:ea typeface="+mj-ea"/>
              </a:rPr>
              <a:t>研修</a:t>
            </a:r>
            <a:r>
              <a:rPr lang="ja-JP" altLang="en-US" sz="1500" b="1" dirty="0">
                <a:solidFill>
                  <a:srgbClr val="FF0000"/>
                </a:solidFill>
                <a:latin typeface="+mj-ea"/>
                <a:ea typeface="+mj-ea"/>
              </a:rPr>
              <a:t>プログラム</a:t>
            </a:r>
            <a:r>
              <a:rPr lang="ja-JP" altLang="en-US" sz="1500" b="1" dirty="0" smtClean="0">
                <a:solidFill>
                  <a:srgbClr val="FF0000"/>
                </a:solidFill>
                <a:latin typeface="+mj-ea"/>
                <a:ea typeface="+mj-ea"/>
              </a:rPr>
              <a:t>へ</a:t>
            </a:r>
            <a:r>
              <a:rPr lang="ja-JP" altLang="en-US" sz="1500" b="1" dirty="0">
                <a:solidFill>
                  <a:srgbClr val="FF0000"/>
                </a:solidFill>
                <a:latin typeface="+mj-ea"/>
                <a:ea typeface="+mj-ea"/>
              </a:rPr>
              <a:t>専門研修連携施設</a:t>
            </a:r>
            <a:r>
              <a:rPr lang="en-US" altLang="ja-JP" sz="1500" b="1" dirty="0">
                <a:solidFill>
                  <a:srgbClr val="FF0000"/>
                </a:solidFill>
                <a:latin typeface="+mj-ea"/>
                <a:ea typeface="+mj-ea"/>
              </a:rPr>
              <a:t>A</a:t>
            </a:r>
            <a:r>
              <a:rPr lang="ja-JP" altLang="en-US" sz="1500" b="1" dirty="0">
                <a:solidFill>
                  <a:srgbClr val="FF0000"/>
                </a:solidFill>
                <a:latin typeface="+mj-ea"/>
                <a:ea typeface="+mj-ea"/>
              </a:rPr>
              <a:t>として参加することが</a:t>
            </a:r>
            <a:r>
              <a:rPr lang="ja-JP" altLang="en-US" sz="1500" b="1" dirty="0" err="1">
                <a:solidFill>
                  <a:srgbClr val="FF0000"/>
                </a:solidFill>
                <a:latin typeface="+mj-ea"/>
                <a:ea typeface="+mj-ea"/>
              </a:rPr>
              <a:t>で</a:t>
            </a:r>
            <a:r>
              <a:rPr lang="ja-JP" altLang="en-US" sz="1500" b="1" dirty="0">
                <a:solidFill>
                  <a:srgbClr val="FF0000"/>
                </a:solidFill>
                <a:latin typeface="+mj-ea"/>
                <a:ea typeface="+mj-ea"/>
              </a:rPr>
              <a:t>きる</a:t>
            </a:r>
            <a:r>
              <a:rPr lang="ja-JP" altLang="en-US" sz="1500" b="1" dirty="0" smtClean="0">
                <a:solidFill>
                  <a:srgbClr val="FF0000"/>
                </a:solidFill>
                <a:latin typeface="+mj-ea"/>
                <a:ea typeface="+mj-ea"/>
              </a:rPr>
              <a:t>．</a:t>
            </a:r>
            <a:endParaRPr lang="ja-JP" altLang="en-US" sz="1500" b="1" dirty="0">
              <a:solidFill>
                <a:srgbClr val="FF0000"/>
              </a:solidFill>
              <a:latin typeface="+mj-ea"/>
              <a:ea typeface="+mj-ea"/>
            </a:endParaRPr>
          </a:p>
        </p:txBody>
      </p:sp>
    </p:spTree>
    <p:extLst>
      <p:ext uri="{BB962C8B-B14F-4D97-AF65-F5344CB8AC3E}">
        <p14:creationId xmlns:p14="http://schemas.microsoft.com/office/powerpoint/2010/main" val="347678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0847" y="209088"/>
            <a:ext cx="10515600" cy="793973"/>
          </a:xfrm>
        </p:spPr>
        <p:txBody>
          <a:bodyPr>
            <a:normAutofit fontScale="90000"/>
          </a:bodyPr>
          <a:lstStyle/>
          <a:p>
            <a:r>
              <a:rPr lang="ja-JP" altLang="en-US" dirty="0"/>
              <a:t>施設基準について　</a:t>
            </a:r>
            <a:r>
              <a:rPr lang="en-US" altLang="ja-JP" dirty="0"/>
              <a:t>2018</a:t>
            </a:r>
            <a:r>
              <a:rPr lang="ja-JP" altLang="en-US" dirty="0"/>
              <a:t>年度から変更点は赤字</a:t>
            </a:r>
            <a:endParaRPr kumimoji="1" lang="ja-JP" altLang="en-US" dirty="0"/>
          </a:p>
        </p:txBody>
      </p:sp>
      <p:sp>
        <p:nvSpPr>
          <p:cNvPr id="5" name="テキスト プレースホルダー 4"/>
          <p:cNvSpPr>
            <a:spLocks noGrp="1"/>
          </p:cNvSpPr>
          <p:nvPr>
            <p:ph type="body" sz="quarter" idx="3"/>
          </p:nvPr>
        </p:nvSpPr>
        <p:spPr>
          <a:xfrm>
            <a:off x="814387" y="1079509"/>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1025073" y="1559013"/>
            <a:ext cx="9590888" cy="5241231"/>
          </a:xfrm>
        </p:spPr>
        <p:txBody>
          <a:bodyPr>
            <a:noAutofit/>
          </a:bodyPr>
          <a:lstStyle/>
          <a:p>
            <a:pPr marL="0" indent="0">
              <a:buNone/>
            </a:pPr>
            <a:r>
              <a:rPr kumimoji="1" lang="ja-JP" altLang="en-US" sz="1500" b="1" dirty="0" smtClean="0"/>
              <a:t>専門研修連携施設</a:t>
            </a:r>
            <a:r>
              <a:rPr kumimoji="1" lang="en-US" altLang="ja-JP" sz="1500" b="1" dirty="0" smtClean="0"/>
              <a:t>A</a:t>
            </a:r>
          </a:p>
          <a:p>
            <a:pPr marL="0" indent="0">
              <a:buNone/>
            </a:pPr>
            <a:r>
              <a:rPr lang="en-US" altLang="ja-JP" sz="1500" dirty="0" smtClean="0"/>
              <a:t>(1) </a:t>
            </a:r>
            <a:r>
              <a:rPr lang="ja-JP" altLang="en-US" sz="1500" dirty="0" smtClean="0"/>
              <a:t>麻酔科管理症例が年間</a:t>
            </a:r>
            <a:r>
              <a:rPr lang="en-US" altLang="ja-JP" sz="1500" dirty="0" smtClean="0"/>
              <a:t>500 </a:t>
            </a:r>
            <a:r>
              <a:rPr lang="ja-JP" altLang="en-US" sz="1500" dirty="0" smtClean="0"/>
              <a:t>例以上あること</a:t>
            </a:r>
          </a:p>
          <a:p>
            <a:pPr marL="0" indent="0">
              <a:buNone/>
            </a:pPr>
            <a:r>
              <a:rPr lang="en-US" altLang="ja-JP" sz="1500" dirty="0" smtClean="0"/>
              <a:t>(2) </a:t>
            </a:r>
            <a:r>
              <a:rPr lang="ja-JP" altLang="en-US" sz="1500" dirty="0" smtClean="0"/>
              <a:t>麻酔科管理症例</a:t>
            </a:r>
            <a:r>
              <a:rPr lang="en-US" altLang="ja-JP" sz="1500" dirty="0" smtClean="0"/>
              <a:t>1,000 </a:t>
            </a:r>
            <a:r>
              <a:rPr lang="ja-JP" altLang="en-US" sz="1500" dirty="0" smtClean="0"/>
              <a:t>例に対して</a:t>
            </a:r>
            <a:r>
              <a:rPr lang="en-US" altLang="ja-JP" sz="1500" dirty="0" smtClean="0"/>
              <a:t>1 </a:t>
            </a:r>
            <a:r>
              <a:rPr lang="ja-JP" altLang="en-US" sz="1500" dirty="0" smtClean="0"/>
              <a:t>名の専門研修指導医が常勤医</a:t>
            </a:r>
            <a:endParaRPr lang="en-US" altLang="ja-JP" sz="1500" dirty="0" smtClean="0"/>
          </a:p>
          <a:p>
            <a:pPr marL="0" indent="0">
              <a:buNone/>
            </a:pPr>
            <a:r>
              <a:rPr lang="ja-JP" altLang="en-US" sz="1500" dirty="0"/>
              <a:t>　</a:t>
            </a:r>
            <a:r>
              <a:rPr lang="ja-JP" altLang="en-US" sz="1500" dirty="0" smtClean="0"/>
              <a:t>　として在籍すること </a:t>
            </a:r>
            <a:r>
              <a:rPr lang="en-US" altLang="ja-JP" sz="1500" dirty="0" smtClean="0"/>
              <a:t>(1,000 </a:t>
            </a:r>
            <a:r>
              <a:rPr lang="ja-JP" altLang="en-US" sz="1500" dirty="0" smtClean="0"/>
              <a:t>例以下の施設でも最低</a:t>
            </a:r>
            <a:r>
              <a:rPr lang="en-US" altLang="ja-JP" sz="1500" dirty="0" smtClean="0"/>
              <a:t>1 </a:t>
            </a:r>
            <a:r>
              <a:rPr lang="ja-JP" altLang="en-US" sz="1500" dirty="0" smtClean="0"/>
              <a:t>名の在籍が必要</a:t>
            </a:r>
            <a:r>
              <a:rPr lang="en-US" altLang="ja-JP" sz="1500" dirty="0" smtClean="0"/>
              <a:t>) </a:t>
            </a:r>
          </a:p>
          <a:p>
            <a:pPr marL="0" indent="0">
              <a:buNone/>
            </a:pPr>
            <a:r>
              <a:rPr lang="en-US" altLang="ja-JP" sz="1500" dirty="0" smtClean="0"/>
              <a:t>(3) 1 </a:t>
            </a:r>
            <a:r>
              <a:rPr lang="ja-JP" altLang="en-US" sz="1500" dirty="0" smtClean="0"/>
              <a:t>名の研修実施責任者</a:t>
            </a:r>
            <a:r>
              <a:rPr lang="en-US" altLang="ja-JP" sz="1500" dirty="0" smtClean="0"/>
              <a:t>(</a:t>
            </a:r>
            <a:r>
              <a:rPr lang="ja-JP" altLang="en-US" sz="1500" dirty="0" smtClean="0"/>
              <a:t>専門研修指導医</a:t>
            </a:r>
            <a:r>
              <a:rPr lang="en-US" altLang="ja-JP" sz="1500" dirty="0" smtClean="0"/>
              <a:t>)</a:t>
            </a:r>
            <a:r>
              <a:rPr lang="ja-JP" altLang="en-US" sz="1500" dirty="0" err="1" smtClean="0"/>
              <a:t>が</a:t>
            </a:r>
            <a:r>
              <a:rPr lang="ja-JP" altLang="en-US" sz="1500" dirty="0" smtClean="0"/>
              <a:t>いること</a:t>
            </a:r>
          </a:p>
          <a:p>
            <a:pPr marL="0" indent="0">
              <a:buNone/>
            </a:pPr>
            <a:r>
              <a:rPr lang="en-US" altLang="ja-JP" sz="1500" dirty="0" smtClean="0"/>
              <a:t>(4) </a:t>
            </a:r>
            <a:r>
              <a:rPr lang="ja-JP" altLang="en-US" sz="1500" dirty="0" smtClean="0"/>
              <a:t>日本専門医機構の麻酔科領域研修委員会の定める認定病院で</a:t>
            </a:r>
            <a:r>
              <a:rPr lang="ja-JP" altLang="en-US" sz="1500" dirty="0" err="1" smtClean="0"/>
              <a:t>あ</a:t>
            </a:r>
            <a:r>
              <a:rPr lang="ja-JP" altLang="en-US" sz="1500" dirty="0"/>
              <a:t>　</a:t>
            </a:r>
            <a:r>
              <a:rPr lang="ja-JP" altLang="en-US" sz="1500" dirty="0" smtClean="0"/>
              <a:t>　ること</a:t>
            </a:r>
          </a:p>
          <a:p>
            <a:pPr marL="0" indent="0">
              <a:buNone/>
            </a:pPr>
            <a:r>
              <a:rPr lang="en-US" altLang="ja-JP" sz="1500" dirty="0" smtClean="0"/>
              <a:t>※</a:t>
            </a:r>
            <a:r>
              <a:rPr lang="ja-JP" altLang="en-US" sz="1500" dirty="0" smtClean="0"/>
              <a:t>専門研修連携施設</a:t>
            </a:r>
            <a:r>
              <a:rPr lang="en-US" altLang="ja-JP" sz="1500" dirty="0" smtClean="0"/>
              <a:t>A</a:t>
            </a:r>
            <a:r>
              <a:rPr lang="ja-JP" altLang="en-US" sz="1500" dirty="0" smtClean="0"/>
              <a:t>は，複数の研修プログラムに専門研修連携施設</a:t>
            </a:r>
            <a:r>
              <a:rPr lang="en-US" altLang="ja-JP" sz="1500" dirty="0" smtClean="0"/>
              <a:t>A</a:t>
            </a:r>
            <a:r>
              <a:rPr lang="ja-JP" altLang="en-US" sz="1500" dirty="0" smtClean="0"/>
              <a:t>または</a:t>
            </a:r>
            <a:r>
              <a:rPr lang="en-US" altLang="ja-JP" sz="1500" dirty="0" smtClean="0"/>
              <a:t>B</a:t>
            </a:r>
            <a:r>
              <a:rPr lang="ja-JP" altLang="en-US" sz="1500" dirty="0" smtClean="0"/>
              <a:t>として参加することがで きる．</a:t>
            </a:r>
            <a:endParaRPr lang="en-US" altLang="ja-JP" sz="1500" dirty="0" smtClean="0"/>
          </a:p>
          <a:p>
            <a:pPr marL="0" indent="0">
              <a:buNone/>
            </a:pPr>
            <a:r>
              <a:rPr lang="ja-JP" altLang="en-US" sz="1500" b="1" dirty="0" smtClean="0"/>
              <a:t>専門</a:t>
            </a:r>
            <a:r>
              <a:rPr lang="ja-JP" altLang="en-US" sz="1500" b="1" dirty="0"/>
              <a:t>研修連携</a:t>
            </a:r>
            <a:r>
              <a:rPr lang="ja-JP" altLang="en-US" sz="1500" b="1" dirty="0" smtClean="0"/>
              <a:t>施設</a:t>
            </a:r>
            <a:r>
              <a:rPr lang="en-US" altLang="ja-JP" sz="1500" b="1" dirty="0" smtClean="0"/>
              <a:t>B</a:t>
            </a:r>
            <a:endParaRPr lang="en-US" altLang="ja-JP" sz="1500" b="1" dirty="0"/>
          </a:p>
          <a:p>
            <a:pPr marL="0" indent="0">
              <a:buNone/>
            </a:pPr>
            <a:r>
              <a:rPr lang="en-US" altLang="ja-JP" sz="1500" dirty="0"/>
              <a:t>(1) 1 </a:t>
            </a:r>
            <a:r>
              <a:rPr lang="ja-JP" altLang="en-US" sz="1500" dirty="0"/>
              <a:t>名の研修実施責任者</a:t>
            </a:r>
            <a:r>
              <a:rPr lang="en-US" altLang="ja-JP" sz="1500" dirty="0"/>
              <a:t>(</a:t>
            </a:r>
            <a:r>
              <a:rPr lang="ja-JP" altLang="en-US" sz="1500" dirty="0"/>
              <a:t>専門研修指導医</a:t>
            </a:r>
            <a:r>
              <a:rPr lang="en-US" altLang="ja-JP" sz="1500" dirty="0"/>
              <a:t>)</a:t>
            </a:r>
            <a:r>
              <a:rPr lang="ja-JP" altLang="en-US" sz="1500" dirty="0" err="1"/>
              <a:t>が</a:t>
            </a:r>
            <a:r>
              <a:rPr lang="ja-JP" altLang="en-US" sz="1500" dirty="0"/>
              <a:t>いること</a:t>
            </a:r>
          </a:p>
          <a:p>
            <a:pPr marL="0" indent="0">
              <a:buNone/>
            </a:pPr>
            <a:r>
              <a:rPr lang="en-US" altLang="ja-JP" sz="1500" dirty="0"/>
              <a:t>(2) </a:t>
            </a:r>
            <a:r>
              <a:rPr lang="ja-JP" altLang="en-US" sz="1500" dirty="0"/>
              <a:t>日本専門医機構の麻酔科領域研修委員会の定める</a:t>
            </a:r>
            <a:r>
              <a:rPr lang="ja-JP" altLang="en-US" sz="1500" dirty="0" smtClean="0"/>
              <a:t>認定病院</a:t>
            </a:r>
            <a:r>
              <a:rPr lang="ja-JP" altLang="en-US" sz="1500" dirty="0" err="1"/>
              <a:t>で</a:t>
            </a:r>
            <a:r>
              <a:rPr lang="ja-JP" altLang="en-US" sz="1500" dirty="0"/>
              <a:t>あること</a:t>
            </a:r>
          </a:p>
          <a:p>
            <a:pPr marL="0" indent="0">
              <a:buNone/>
            </a:pPr>
            <a:r>
              <a:rPr lang="en-US" altLang="ja-JP" sz="1500" dirty="0" smtClean="0"/>
              <a:t>※</a:t>
            </a:r>
            <a:r>
              <a:rPr lang="ja-JP" altLang="en-US" sz="1500" dirty="0" smtClean="0"/>
              <a:t>専門</a:t>
            </a:r>
            <a:r>
              <a:rPr lang="ja-JP" altLang="en-US" sz="1500" dirty="0"/>
              <a:t>研修連携施設</a:t>
            </a:r>
            <a:r>
              <a:rPr lang="en-US" altLang="ja-JP" sz="1500" dirty="0"/>
              <a:t>B</a:t>
            </a:r>
            <a:r>
              <a:rPr lang="ja-JP" altLang="en-US" sz="1500" dirty="0" err="1"/>
              <a:t>での</a:t>
            </a:r>
            <a:r>
              <a:rPr lang="ja-JP" altLang="en-US" sz="1500" dirty="0"/>
              <a:t>研修は，原則として</a:t>
            </a:r>
            <a:r>
              <a:rPr lang="en-US" altLang="ja-JP" sz="1500" dirty="0"/>
              <a:t>2 </a:t>
            </a:r>
            <a:r>
              <a:rPr lang="ja-JP" altLang="en-US" sz="1500" dirty="0"/>
              <a:t>年を</a:t>
            </a:r>
            <a:r>
              <a:rPr lang="ja-JP" altLang="en-US" sz="1500" dirty="0" smtClean="0"/>
              <a:t>超えないもの</a:t>
            </a:r>
            <a:r>
              <a:rPr lang="ja-JP" altLang="en-US" sz="1500" dirty="0"/>
              <a:t>とする．</a:t>
            </a:r>
            <a:endParaRPr kumimoji="1" lang="ja-JP" altLang="en-US" sz="1500" dirty="0"/>
          </a:p>
        </p:txBody>
      </p:sp>
    </p:spTree>
    <p:extLst>
      <p:ext uri="{BB962C8B-B14F-4D97-AF65-F5344CB8AC3E}">
        <p14:creationId xmlns:p14="http://schemas.microsoft.com/office/powerpoint/2010/main" val="3687664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6"/>
            <a:ext cx="10515600" cy="832610"/>
          </a:xfrm>
        </p:spPr>
        <p:txBody>
          <a:bodyPr>
            <a:normAutofit fontScale="90000"/>
          </a:bodyPr>
          <a:lstStyle/>
          <a:p>
            <a:r>
              <a:rPr lang="ja-JP" altLang="en-US" sz="3300" dirty="0" smtClean="0"/>
              <a:t>専攻医の経験症例の違い</a:t>
            </a:r>
            <a:r>
              <a:rPr lang="en-US" altLang="ja-JP" sz="3300" dirty="0" smtClean="0"/>
              <a:t/>
            </a:r>
            <a:br>
              <a:rPr lang="en-US" altLang="ja-JP" sz="3300" dirty="0" smtClean="0"/>
            </a:br>
            <a:r>
              <a:rPr lang="en-US" altLang="ja-JP" sz="3300" dirty="0" smtClean="0"/>
              <a:t>※</a:t>
            </a:r>
            <a:r>
              <a:rPr lang="ja-JP" altLang="en-US" sz="3300" dirty="0"/>
              <a:t>昨年度から変更ありません</a:t>
            </a:r>
            <a:r>
              <a:rPr lang="ja-JP" altLang="en-US" sz="3300" dirty="0" smtClean="0"/>
              <a:t>。</a:t>
            </a:r>
            <a:endParaRPr kumimoji="1" lang="ja-JP" altLang="en-US" dirty="0"/>
          </a:p>
        </p:txBody>
      </p:sp>
      <p:sp>
        <p:nvSpPr>
          <p:cNvPr id="5" name="テキスト プレースホルダー 4"/>
          <p:cNvSpPr>
            <a:spLocks noGrp="1"/>
          </p:cNvSpPr>
          <p:nvPr>
            <p:ph type="body" sz="quarter" idx="3"/>
          </p:nvPr>
        </p:nvSpPr>
        <p:spPr>
          <a:xfrm>
            <a:off x="914400" y="1389426"/>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914399" y="2060620"/>
            <a:ext cx="6467707" cy="4496297"/>
          </a:xfrm>
        </p:spPr>
        <p:txBody>
          <a:bodyPr>
            <a:noAutofit/>
          </a:bodyPr>
          <a:lstStyle/>
          <a:p>
            <a:pPr marL="0" indent="0">
              <a:buNone/>
            </a:pPr>
            <a:r>
              <a:rPr lang="ja-JP" altLang="en-US" sz="1500" dirty="0"/>
              <a:t>研修期間中に</a:t>
            </a:r>
            <a:r>
              <a:rPr lang="en-US" altLang="ja-JP" sz="1500" dirty="0"/>
              <a:t>600</a:t>
            </a:r>
            <a:r>
              <a:rPr lang="ja-JP" altLang="en-US" sz="1500" dirty="0"/>
              <a:t>例以上の麻酔科管理症例（局所麻酔を含む）を担当医として経験する．さらに，下記の特殊な症例に関して，所定の件数の麻酔を担当医として経験する．</a:t>
            </a:r>
          </a:p>
          <a:p>
            <a:pPr marL="0" indent="0">
              <a:buNone/>
            </a:pPr>
            <a:r>
              <a:rPr lang="ja-JP" altLang="en-US" sz="1500" dirty="0" smtClean="0"/>
              <a:t>　帝王</a:t>
            </a:r>
            <a:r>
              <a:rPr lang="ja-JP" altLang="en-US" sz="1500" dirty="0"/>
              <a:t>切開手術，胸部外科手術，脳神経外科手術に関しては，一症例の担当医は１人，小児と心臓血管手術については一症例の担当医は２人までとする．研修プログラムは下記の特殊な症例に関して，各専攻医の経験必須症例の年次毎の到達目標数を明確にすることか</a:t>
            </a:r>
            <a:r>
              <a:rPr lang="ja-JP" altLang="en-US" sz="1500" dirty="0" err="1"/>
              <a:t>゙</a:t>
            </a:r>
            <a:r>
              <a:rPr lang="ja-JP" altLang="en-US" sz="1500" dirty="0"/>
              <a:t>望ましい．</a:t>
            </a:r>
          </a:p>
          <a:p>
            <a:pPr marL="0" indent="0">
              <a:buNone/>
            </a:pPr>
            <a:r>
              <a:rPr lang="ja-JP" altLang="en-US" sz="1500" dirty="0" smtClean="0"/>
              <a:t>・</a:t>
            </a:r>
            <a:r>
              <a:rPr lang="ja-JP" altLang="en-US" sz="1500" dirty="0"/>
              <a:t>小児（</a:t>
            </a:r>
            <a:r>
              <a:rPr lang="en-US" altLang="ja-JP" sz="1500" dirty="0"/>
              <a:t>6</a:t>
            </a:r>
            <a:r>
              <a:rPr lang="ja-JP" altLang="en-US" sz="1500" dirty="0"/>
              <a:t>歳未満）の麻酔  </a:t>
            </a:r>
            <a:r>
              <a:rPr lang="en-US" altLang="ja-JP" sz="1500" dirty="0"/>
              <a:t>25</a:t>
            </a:r>
            <a:r>
              <a:rPr lang="ja-JP" altLang="en-US" sz="1500" dirty="0"/>
              <a:t>症例</a:t>
            </a:r>
          </a:p>
          <a:p>
            <a:pPr marL="0" indent="0">
              <a:buNone/>
            </a:pPr>
            <a:r>
              <a:rPr lang="ja-JP" altLang="en-US" sz="1500" dirty="0"/>
              <a:t>・帝王切開術の麻酔  </a:t>
            </a:r>
            <a:r>
              <a:rPr lang="en-US" altLang="ja-JP" sz="1500" dirty="0"/>
              <a:t>10</a:t>
            </a:r>
            <a:r>
              <a:rPr lang="ja-JP" altLang="en-US" sz="1500" dirty="0"/>
              <a:t>症例</a:t>
            </a:r>
          </a:p>
          <a:p>
            <a:pPr marL="0" indent="0">
              <a:buNone/>
            </a:pPr>
            <a:r>
              <a:rPr lang="ja-JP" altLang="en-US" sz="1500" dirty="0"/>
              <a:t>・心臓血管外科の麻酔  </a:t>
            </a:r>
            <a:r>
              <a:rPr lang="en-US" altLang="ja-JP" sz="1500" dirty="0"/>
              <a:t>25</a:t>
            </a:r>
            <a:r>
              <a:rPr lang="ja-JP" altLang="en-US" sz="1500" dirty="0"/>
              <a:t>症例</a:t>
            </a:r>
          </a:p>
          <a:p>
            <a:pPr marL="0" indent="0">
              <a:buNone/>
            </a:pPr>
            <a:r>
              <a:rPr lang="ja-JP" altLang="en-US" sz="1500" dirty="0"/>
              <a:t>　（胸部大動脈手術を含む）</a:t>
            </a:r>
          </a:p>
          <a:p>
            <a:pPr marL="0" indent="0">
              <a:buNone/>
            </a:pPr>
            <a:r>
              <a:rPr lang="ja-JP" altLang="en-US" sz="1500" dirty="0"/>
              <a:t>・胸部外科手術の麻酔  </a:t>
            </a:r>
            <a:r>
              <a:rPr lang="en-US" altLang="ja-JP" sz="1500" dirty="0"/>
              <a:t>25</a:t>
            </a:r>
            <a:r>
              <a:rPr lang="ja-JP" altLang="en-US" sz="1500" dirty="0"/>
              <a:t>症例</a:t>
            </a:r>
          </a:p>
          <a:p>
            <a:pPr marL="0" indent="0">
              <a:buNone/>
            </a:pPr>
            <a:r>
              <a:rPr lang="ja-JP" altLang="en-US" sz="1500" dirty="0"/>
              <a:t>・脳神経外科手術の麻酔  </a:t>
            </a:r>
            <a:r>
              <a:rPr lang="en-US" altLang="ja-JP" sz="1500" dirty="0"/>
              <a:t>25</a:t>
            </a:r>
            <a:r>
              <a:rPr lang="ja-JP" altLang="en-US" sz="1500" dirty="0" smtClean="0"/>
              <a:t>症例</a:t>
            </a:r>
            <a:endParaRPr lang="en-US" altLang="ja-JP" sz="1500" dirty="0" smtClean="0"/>
          </a:p>
        </p:txBody>
      </p:sp>
    </p:spTree>
    <p:extLst>
      <p:ext uri="{BB962C8B-B14F-4D97-AF65-F5344CB8AC3E}">
        <p14:creationId xmlns:p14="http://schemas.microsoft.com/office/powerpoint/2010/main" val="2213246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556816"/>
            <a:ext cx="10515600" cy="832610"/>
          </a:xfrm>
        </p:spPr>
        <p:txBody>
          <a:bodyPr>
            <a:normAutofit fontScale="90000"/>
          </a:bodyPr>
          <a:lstStyle/>
          <a:p>
            <a:r>
              <a:rPr lang="ja-JP" altLang="en-US" sz="3300" dirty="0" smtClean="0"/>
              <a:t>卒後臨床研修時の症例の扱い</a:t>
            </a:r>
            <a:r>
              <a:rPr lang="en-US" altLang="ja-JP" sz="3300" dirty="0"/>
              <a:t/>
            </a:r>
            <a:br>
              <a:rPr lang="en-US" altLang="ja-JP" sz="3300" dirty="0"/>
            </a:br>
            <a:r>
              <a:rPr lang="en-US" altLang="ja-JP" sz="3300" dirty="0"/>
              <a:t>※</a:t>
            </a:r>
            <a:r>
              <a:rPr lang="ja-JP" altLang="en-US" sz="3300" dirty="0"/>
              <a:t>昨年度から変更ありません</a:t>
            </a:r>
            <a:r>
              <a:rPr lang="ja-JP" altLang="en-US" sz="3300" dirty="0" smtClean="0"/>
              <a:t>。</a:t>
            </a:r>
            <a:endParaRPr kumimoji="1" lang="ja-JP" altLang="en-US" dirty="0"/>
          </a:p>
        </p:txBody>
      </p:sp>
      <p:sp>
        <p:nvSpPr>
          <p:cNvPr id="5" name="テキスト プレースホルダー 4"/>
          <p:cNvSpPr>
            <a:spLocks noGrp="1"/>
          </p:cNvSpPr>
          <p:nvPr>
            <p:ph type="body" sz="quarter" idx="3"/>
          </p:nvPr>
        </p:nvSpPr>
        <p:spPr>
          <a:xfrm>
            <a:off x="839788" y="1389426"/>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839788" y="2060620"/>
            <a:ext cx="6319295" cy="4129043"/>
          </a:xfrm>
        </p:spPr>
        <p:txBody>
          <a:bodyPr>
            <a:noAutofit/>
          </a:bodyPr>
          <a:lstStyle/>
          <a:p>
            <a:pPr marL="0" indent="0">
              <a:buNone/>
            </a:pPr>
            <a:r>
              <a:rPr lang="ja-JP" altLang="en-US" sz="2200" dirty="0" smtClean="0"/>
              <a:t>　基本的</a:t>
            </a:r>
            <a:r>
              <a:rPr lang="ja-JP" altLang="en-US" sz="2200" dirty="0"/>
              <a:t>には，研修プログラム外の施設での経験症例は算定できないが，地域医療の維持などの目的のある場合において，研修プログラム外の施設であっても，研修プログラム管理委員会が認めた認定病院において卒後臨床研修期間の</a:t>
            </a:r>
            <a:r>
              <a:rPr lang="en-US" altLang="ja-JP" sz="2200" dirty="0"/>
              <a:t>2</a:t>
            </a:r>
            <a:r>
              <a:rPr lang="ja-JP" altLang="en-US" sz="2200" dirty="0"/>
              <a:t>年の間に経験した症例のうち，専門研修指導医が指導した症例に限っては，専門研修の経験症例数として数えることができる</a:t>
            </a:r>
            <a:r>
              <a:rPr lang="ja-JP" altLang="en-US" sz="2200" dirty="0" smtClean="0"/>
              <a:t>．</a:t>
            </a:r>
            <a:endParaRPr lang="en-US" altLang="ja-JP" sz="2200" dirty="0" smtClean="0"/>
          </a:p>
        </p:txBody>
      </p:sp>
    </p:spTree>
    <p:extLst>
      <p:ext uri="{BB962C8B-B14F-4D97-AF65-F5344CB8AC3E}">
        <p14:creationId xmlns:p14="http://schemas.microsoft.com/office/powerpoint/2010/main" val="677022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89608" y="589781"/>
            <a:ext cx="10515600" cy="832610"/>
          </a:xfrm>
        </p:spPr>
        <p:txBody>
          <a:bodyPr>
            <a:normAutofit fontScale="90000"/>
          </a:bodyPr>
          <a:lstStyle/>
          <a:p>
            <a:r>
              <a:rPr kumimoji="1" lang="ja-JP" altLang="en-US" sz="3300" b="1" dirty="0" smtClean="0"/>
              <a:t>受け入れ定員数の扱い　</a:t>
            </a:r>
            <a:r>
              <a:rPr kumimoji="1" lang="en-US" altLang="ja-JP" sz="3300" b="1" dirty="0" smtClean="0"/>
              <a:t/>
            </a:r>
            <a:br>
              <a:rPr kumimoji="1" lang="en-US" altLang="ja-JP" sz="3300" b="1" dirty="0" smtClean="0"/>
            </a:br>
            <a:r>
              <a:rPr lang="en-US" altLang="ja-JP" sz="3300" b="1" dirty="0" smtClean="0"/>
              <a:t>※</a:t>
            </a:r>
            <a:r>
              <a:rPr lang="ja-JP" altLang="en-US" sz="3300" b="1" dirty="0"/>
              <a:t>昨年度から変更ありません</a:t>
            </a:r>
            <a:r>
              <a:rPr lang="ja-JP" altLang="en-US" sz="3300" b="1" dirty="0" smtClean="0"/>
              <a:t>。</a:t>
            </a:r>
            <a:endParaRPr kumimoji="1" lang="ja-JP" altLang="en-US" b="1" dirty="0"/>
          </a:p>
        </p:txBody>
      </p:sp>
      <p:sp>
        <p:nvSpPr>
          <p:cNvPr id="5" name="テキスト プレースホルダー 4"/>
          <p:cNvSpPr>
            <a:spLocks noGrp="1"/>
          </p:cNvSpPr>
          <p:nvPr>
            <p:ph type="body" sz="quarter" idx="3"/>
          </p:nvPr>
        </p:nvSpPr>
        <p:spPr>
          <a:xfrm>
            <a:off x="789608" y="1598944"/>
            <a:ext cx="5183188" cy="479504"/>
          </a:xfrm>
        </p:spPr>
        <p:txBody>
          <a:bodyPr/>
          <a:lstStyle/>
          <a:p>
            <a:r>
              <a:rPr kumimoji="1" lang="ja-JP" altLang="en-US" dirty="0" smtClean="0"/>
              <a:t>機構認定　研修プログラム</a:t>
            </a:r>
            <a:endParaRPr kumimoji="1" lang="ja-JP" altLang="en-US" dirty="0"/>
          </a:p>
        </p:txBody>
      </p:sp>
      <p:sp>
        <p:nvSpPr>
          <p:cNvPr id="6" name="コンテンツ プレースホルダー 5"/>
          <p:cNvSpPr>
            <a:spLocks noGrp="1"/>
          </p:cNvSpPr>
          <p:nvPr>
            <p:ph sz="quarter" idx="4"/>
          </p:nvPr>
        </p:nvSpPr>
        <p:spPr>
          <a:xfrm>
            <a:off x="714996" y="2078448"/>
            <a:ext cx="6941713" cy="4649273"/>
          </a:xfrm>
        </p:spPr>
        <p:txBody>
          <a:bodyPr>
            <a:noAutofit/>
          </a:bodyPr>
          <a:lstStyle/>
          <a:p>
            <a:pPr marL="0" indent="0">
              <a:buNone/>
            </a:pPr>
            <a:r>
              <a:rPr lang="ja-JP" altLang="en-US" sz="1600" dirty="0" smtClean="0"/>
              <a:t>　プログラムに所属する全専攻医が到達目標で定めた経験すべき症例数を担当できるよう各研修フ</a:t>
            </a:r>
            <a:r>
              <a:rPr lang="ja-JP" altLang="en-US" sz="1600" dirty="0" err="1" smtClean="0"/>
              <a:t>゚</a:t>
            </a:r>
            <a:r>
              <a:rPr lang="ja-JP" altLang="en-US" sz="1600" dirty="0" smtClean="0"/>
              <a:t>ロク</a:t>
            </a:r>
            <a:r>
              <a:rPr lang="ja-JP" altLang="en-US" sz="1600" dirty="0" err="1" smtClean="0"/>
              <a:t>゙</a:t>
            </a:r>
            <a:r>
              <a:rPr lang="ja-JP" altLang="en-US" sz="1600" dirty="0" smtClean="0"/>
              <a:t>ラムにおいて研修可能な専攻医の上限数を定める．この数は，プログラムを構成する専門研修基幹施設ならびに，専門研修連携施設（</a:t>
            </a:r>
            <a:r>
              <a:rPr lang="en-US" altLang="ja-JP" sz="1600" dirty="0" smtClean="0"/>
              <a:t>A</a:t>
            </a:r>
            <a:r>
              <a:rPr lang="ja-JP" altLang="en-US" sz="1600" dirty="0" err="1" smtClean="0"/>
              <a:t>，</a:t>
            </a:r>
            <a:r>
              <a:rPr lang="en-US" altLang="ja-JP" sz="1600" dirty="0" smtClean="0"/>
              <a:t>B</a:t>
            </a:r>
            <a:r>
              <a:rPr lang="ja-JP" altLang="en-US" sz="1600" dirty="0" smtClean="0"/>
              <a:t>）の麻酔科管理症例数に基づく．複数のプログラムを兼ねている施設は，それぞれのプログラムにどの程度症例を割り当てるかを明確にする．</a:t>
            </a:r>
          </a:p>
          <a:p>
            <a:pPr marL="0" indent="0">
              <a:buNone/>
            </a:pPr>
            <a:r>
              <a:rPr lang="ja-JP" altLang="en-US" sz="1600" dirty="0" smtClean="0"/>
              <a:t>　現状では，麻酔科は麻酔診療の需要が逼迫し，専門医の養成のニーズが高いことから，当面は専門研修指導医１名が指導できる専攻医の数は合計</a:t>
            </a:r>
            <a:r>
              <a:rPr lang="en-US" altLang="ja-JP" sz="1600" dirty="0" smtClean="0"/>
              <a:t>4</a:t>
            </a:r>
            <a:r>
              <a:rPr lang="ja-JP" altLang="en-US" sz="1600" dirty="0" smtClean="0"/>
              <a:t>名を上限として育成を行う</a:t>
            </a:r>
            <a:r>
              <a:rPr lang="ja-JP" altLang="en-US" sz="1600" dirty="0"/>
              <a:t>．</a:t>
            </a:r>
            <a:r>
              <a:rPr lang="ja-JP" altLang="en-US" sz="1600" dirty="0" smtClean="0"/>
              <a:t>指導医</a:t>
            </a:r>
            <a:r>
              <a:rPr lang="en-US" altLang="ja-JP" sz="1600" dirty="0" smtClean="0"/>
              <a:t>1</a:t>
            </a:r>
            <a:r>
              <a:rPr lang="ja-JP" altLang="en-US" sz="1600" dirty="0" smtClean="0"/>
              <a:t>名</a:t>
            </a:r>
            <a:r>
              <a:rPr lang="ja-JP" altLang="en-US" sz="1600" dirty="0"/>
              <a:t>につき、</a:t>
            </a:r>
            <a:r>
              <a:rPr lang="ja-JP" altLang="en-US" sz="1600" dirty="0" smtClean="0"/>
              <a:t>各年度</a:t>
            </a:r>
            <a:r>
              <a:rPr lang="en-US" altLang="ja-JP" sz="1600" dirty="0" smtClean="0"/>
              <a:t>1</a:t>
            </a:r>
            <a:r>
              <a:rPr lang="ja-JP" altLang="en-US" sz="1600" dirty="0" smtClean="0"/>
              <a:t>名</a:t>
            </a:r>
            <a:r>
              <a:rPr lang="ja-JP" altLang="en-US" sz="1600" dirty="0"/>
              <a:t>　</a:t>
            </a:r>
            <a:r>
              <a:rPr lang="ja-JP" altLang="en-US" sz="1600" dirty="0" smtClean="0"/>
              <a:t>合計</a:t>
            </a:r>
            <a:r>
              <a:rPr lang="en-US" altLang="ja-JP" sz="1600" dirty="0"/>
              <a:t>4</a:t>
            </a:r>
            <a:r>
              <a:rPr lang="ja-JP" altLang="en-US" sz="1600" dirty="0" smtClean="0"/>
              <a:t>名とする．複数の研修プログラムに属している施設に専門研修指導医が所属している場合は，指導する専攻医の総数がプログラム間で重複しないように上限を計算をする．日本全体での専攻医の各年度の定員は</a:t>
            </a:r>
            <a:r>
              <a:rPr lang="en-US" altLang="ja-JP" sz="1600" dirty="0" smtClean="0"/>
              <a:t>1,000</a:t>
            </a:r>
            <a:r>
              <a:rPr lang="ja-JP" altLang="en-US" sz="1600" dirty="0" smtClean="0"/>
              <a:t>名を上限とする．</a:t>
            </a:r>
            <a:endParaRPr lang="en-US" altLang="ja-JP" sz="1600" dirty="0" smtClean="0"/>
          </a:p>
          <a:p>
            <a:pPr marL="0" indent="0">
              <a:buNone/>
            </a:pPr>
            <a:r>
              <a:rPr lang="ja-JP" altLang="en-US" sz="1600" dirty="0"/>
              <a:t>　</a:t>
            </a:r>
            <a:r>
              <a:rPr lang="ja-JP" altLang="en-US" sz="1600" dirty="0" smtClean="0"/>
              <a:t>また，</a:t>
            </a:r>
            <a:r>
              <a:rPr lang="ja-JP" altLang="ja-JP" sz="1600" dirty="0" smtClean="0"/>
              <a:t>学会</a:t>
            </a:r>
            <a:r>
              <a:rPr lang="ja-JP" altLang="ja-JP" sz="1600" dirty="0"/>
              <a:t>専門医を更新されていない医師は、専門研修指導医となれませんがプログラム内の施設で，当該専門医のみで運営されている施設は，該当施設から</a:t>
            </a:r>
            <a:r>
              <a:rPr lang="en-US" altLang="ja-JP" sz="1600" dirty="0"/>
              <a:t>1</a:t>
            </a:r>
            <a:r>
              <a:rPr lang="ja-JP" altLang="ja-JP" sz="1600" dirty="0"/>
              <a:t>名を別紙</a:t>
            </a:r>
            <a:r>
              <a:rPr lang="en-US" altLang="ja-JP" sz="1600" dirty="0"/>
              <a:t>4</a:t>
            </a:r>
            <a:r>
              <a:rPr lang="ja-JP" altLang="ja-JP" sz="1600" dirty="0"/>
              <a:t>の役割欄に「仮申請」と記載ください．審査対象とします．</a:t>
            </a:r>
          </a:p>
          <a:p>
            <a:pPr marL="0" indent="0">
              <a:buNone/>
            </a:pPr>
            <a:r>
              <a:rPr lang="ja-JP" altLang="en-US" sz="1600" dirty="0" smtClean="0"/>
              <a:t>　</a:t>
            </a:r>
            <a:r>
              <a:rPr lang="ja-JP" altLang="ja-JP" sz="1800" dirty="0"/>
              <a:t>また，専門研修基幹施設の申請を予定している施設で，学会専門医を更新されていない医師を入れないと認定基準を満たすことが難しい場合も同様に別紙</a:t>
            </a:r>
            <a:r>
              <a:rPr lang="en-US" altLang="ja-JP" sz="1800" dirty="0"/>
              <a:t>4</a:t>
            </a:r>
            <a:r>
              <a:rPr lang="ja-JP" altLang="ja-JP" sz="1800" dirty="0"/>
              <a:t>に該当医師情報を記載の上，役割欄に「仮申請」と記載ください．審査対象となります</a:t>
            </a:r>
            <a:r>
              <a:rPr lang="ja-JP" altLang="ja-JP" sz="1800" dirty="0" smtClean="0"/>
              <a:t>．</a:t>
            </a:r>
            <a:endParaRPr lang="en-US" altLang="ja-JP" sz="1800" dirty="0" smtClean="0"/>
          </a:p>
          <a:p>
            <a:pPr marL="0" indent="0">
              <a:buNone/>
            </a:pPr>
            <a:endParaRPr lang="ja-JP" altLang="ja-JP" sz="1800" dirty="0"/>
          </a:p>
          <a:p>
            <a:pPr marL="0" indent="0">
              <a:buNone/>
            </a:pPr>
            <a:endParaRPr lang="en-US" altLang="ja-JP" sz="1700" dirty="0" smtClean="0"/>
          </a:p>
          <a:p>
            <a:pPr marL="0" indent="0">
              <a:buNone/>
            </a:pPr>
            <a:r>
              <a:rPr lang="ja-JP" altLang="en-US" sz="1700" dirty="0" smtClean="0"/>
              <a:t>　</a:t>
            </a:r>
            <a:endParaRPr kumimoji="1" lang="ja-JP" altLang="en-US" sz="1700" dirty="0"/>
          </a:p>
        </p:txBody>
      </p:sp>
    </p:spTree>
    <p:extLst>
      <p:ext uri="{BB962C8B-B14F-4D97-AF65-F5344CB8AC3E}">
        <p14:creationId xmlns:p14="http://schemas.microsoft.com/office/powerpoint/2010/main" val="4003877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236</Words>
  <Application>Microsoft Office PowerPoint</Application>
  <PresentationFormat>ワイド画面</PresentationFormat>
  <Paragraphs>90</Paragraphs>
  <Slides>11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ＭＳ Ｐゴシック</vt:lpstr>
      <vt:lpstr>Arial</vt:lpstr>
      <vt:lpstr>Calibri</vt:lpstr>
      <vt:lpstr>Calibri Light</vt:lpstr>
      <vt:lpstr>Office テーマ</vt:lpstr>
      <vt:lpstr>2018年度開始　機構認定研修プログラム の変更点 2017/06/01</vt:lpstr>
      <vt:lpstr>認定審査機関の違い　※赤字が変更点</vt:lpstr>
      <vt:lpstr>構成施設 ※昨年度から変更はありません。</vt:lpstr>
      <vt:lpstr>病院群の構成について　※赤字部分が変更点</vt:lpstr>
      <vt:lpstr>施設基準について　2018年度から変更点は赤字</vt:lpstr>
      <vt:lpstr>施設基準について　2018年度から変更点は赤字</vt:lpstr>
      <vt:lpstr>専攻医の経験症例の違い ※昨年度から変更ありません。</vt:lpstr>
      <vt:lpstr>卒後臨床研修時の症例の扱い ※昨年度から変更ありません。</vt:lpstr>
      <vt:lpstr>受け入れ定員数の扱い　 ※昨年度から変更ありません。</vt:lpstr>
      <vt:lpstr>専門研修指導医について</vt:lpstr>
      <vt:lpstr>専攻医の採用について</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学会認定専門医研修プログラムとの変更点</dc:title>
  <dc:creator>今村</dc:creator>
  <cp:lastModifiedBy>今村</cp:lastModifiedBy>
  <cp:revision>20</cp:revision>
  <dcterms:created xsi:type="dcterms:W3CDTF">2015-12-08T10:13:26Z</dcterms:created>
  <dcterms:modified xsi:type="dcterms:W3CDTF">2017-06-01T08:11:24Z</dcterms:modified>
</cp:coreProperties>
</file>